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 id="274" r:id="rId19"/>
    <p:sldId id="275" r:id="rId20"/>
    <p:sldId id="276" r:id="rId21"/>
    <p:sldId id="277" r:id="rId22"/>
    <p:sldId id="278" r:id="rId23"/>
    <p:sldId id="283" r:id="rId24"/>
    <p:sldId id="284" r:id="rId25"/>
    <p:sldId id="285" r:id="rId26"/>
    <p:sldId id="286" r:id="rId27"/>
    <p:sldId id="287" r:id="rId28"/>
    <p:sldId id="280" r:id="rId29"/>
    <p:sldId id="279" r:id="rId30"/>
    <p:sldId id="281" r:id="rId31"/>
    <p:sldId id="282"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0"/>
  </p:normalViewPr>
  <p:slideViewPr>
    <p:cSldViewPr snapToGrid="0" snapToObjects="1">
      <p:cViewPr varScale="1">
        <p:scale>
          <a:sx n="107" d="100"/>
          <a:sy n="107" d="100"/>
        </p:scale>
        <p:origin x="736"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jpg>
</file>

<file path=ppt/media/image26.jpg>
</file>

<file path=ppt/media/image27.jpg>
</file>

<file path=ppt/media/image28.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F795C7-AB44-7044-B35E-621E793EDD15}" type="datetimeFigureOut">
              <a:rPr kumimoji="1" lang="zh-CN" altLang="en-US" smtClean="0"/>
              <a:t>2021/12/7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81CC8E-DEB0-8446-8A36-8EE135651AA5}" type="slidenum">
              <a:rPr kumimoji="1" lang="zh-CN" altLang="en-US" smtClean="0"/>
              <a:t>‹#›</a:t>
            </a:fld>
            <a:endParaRPr kumimoji="1" lang="zh-CN" altLang="en-US"/>
          </a:p>
        </p:txBody>
      </p:sp>
    </p:spTree>
    <p:extLst>
      <p:ext uri="{BB962C8B-B14F-4D97-AF65-F5344CB8AC3E}">
        <p14:creationId xmlns:p14="http://schemas.microsoft.com/office/powerpoint/2010/main" val="1654339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5</a:t>
            </a:fld>
            <a:endParaRPr kumimoji="1" lang="zh-CN" altLang="en-US"/>
          </a:p>
        </p:txBody>
      </p:sp>
    </p:spTree>
    <p:extLst>
      <p:ext uri="{BB962C8B-B14F-4D97-AF65-F5344CB8AC3E}">
        <p14:creationId xmlns:p14="http://schemas.microsoft.com/office/powerpoint/2010/main" val="19481206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14</a:t>
            </a:fld>
            <a:endParaRPr kumimoji="1" lang="zh-CN" altLang="en-US"/>
          </a:p>
        </p:txBody>
      </p:sp>
    </p:spTree>
    <p:extLst>
      <p:ext uri="{BB962C8B-B14F-4D97-AF65-F5344CB8AC3E}">
        <p14:creationId xmlns:p14="http://schemas.microsoft.com/office/powerpoint/2010/main" val="3278516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15</a:t>
            </a:fld>
            <a:endParaRPr kumimoji="1" lang="zh-CN" altLang="en-US"/>
          </a:p>
        </p:txBody>
      </p:sp>
    </p:spTree>
    <p:extLst>
      <p:ext uri="{BB962C8B-B14F-4D97-AF65-F5344CB8AC3E}">
        <p14:creationId xmlns:p14="http://schemas.microsoft.com/office/powerpoint/2010/main" val="837897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16</a:t>
            </a:fld>
            <a:endParaRPr kumimoji="1" lang="zh-CN" altLang="en-US"/>
          </a:p>
        </p:txBody>
      </p:sp>
    </p:spTree>
    <p:extLst>
      <p:ext uri="{BB962C8B-B14F-4D97-AF65-F5344CB8AC3E}">
        <p14:creationId xmlns:p14="http://schemas.microsoft.com/office/powerpoint/2010/main" val="39886523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17</a:t>
            </a:fld>
            <a:endParaRPr kumimoji="1" lang="zh-CN" altLang="en-US"/>
          </a:p>
        </p:txBody>
      </p:sp>
    </p:spTree>
    <p:extLst>
      <p:ext uri="{BB962C8B-B14F-4D97-AF65-F5344CB8AC3E}">
        <p14:creationId xmlns:p14="http://schemas.microsoft.com/office/powerpoint/2010/main" val="1528504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18</a:t>
            </a:fld>
            <a:endParaRPr kumimoji="1" lang="zh-CN" altLang="en-US"/>
          </a:p>
        </p:txBody>
      </p:sp>
    </p:spTree>
    <p:extLst>
      <p:ext uri="{BB962C8B-B14F-4D97-AF65-F5344CB8AC3E}">
        <p14:creationId xmlns:p14="http://schemas.microsoft.com/office/powerpoint/2010/main" val="37022170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19</a:t>
            </a:fld>
            <a:endParaRPr kumimoji="1" lang="zh-CN" altLang="en-US"/>
          </a:p>
        </p:txBody>
      </p:sp>
    </p:spTree>
    <p:extLst>
      <p:ext uri="{BB962C8B-B14F-4D97-AF65-F5344CB8AC3E}">
        <p14:creationId xmlns:p14="http://schemas.microsoft.com/office/powerpoint/2010/main" val="4706427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20</a:t>
            </a:fld>
            <a:endParaRPr kumimoji="1" lang="zh-CN" altLang="en-US"/>
          </a:p>
        </p:txBody>
      </p:sp>
    </p:spTree>
    <p:extLst>
      <p:ext uri="{BB962C8B-B14F-4D97-AF65-F5344CB8AC3E}">
        <p14:creationId xmlns:p14="http://schemas.microsoft.com/office/powerpoint/2010/main" val="18829604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21</a:t>
            </a:fld>
            <a:endParaRPr kumimoji="1" lang="zh-CN" altLang="en-US"/>
          </a:p>
        </p:txBody>
      </p:sp>
    </p:spTree>
    <p:extLst>
      <p:ext uri="{BB962C8B-B14F-4D97-AF65-F5344CB8AC3E}">
        <p14:creationId xmlns:p14="http://schemas.microsoft.com/office/powerpoint/2010/main" val="12475243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22</a:t>
            </a:fld>
            <a:endParaRPr kumimoji="1" lang="zh-CN" altLang="en-US"/>
          </a:p>
        </p:txBody>
      </p:sp>
    </p:spTree>
    <p:extLst>
      <p:ext uri="{BB962C8B-B14F-4D97-AF65-F5344CB8AC3E}">
        <p14:creationId xmlns:p14="http://schemas.microsoft.com/office/powerpoint/2010/main" val="32880665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23</a:t>
            </a:fld>
            <a:endParaRPr kumimoji="1" lang="zh-CN" altLang="en-US"/>
          </a:p>
        </p:txBody>
      </p:sp>
    </p:spTree>
    <p:extLst>
      <p:ext uri="{BB962C8B-B14F-4D97-AF65-F5344CB8AC3E}">
        <p14:creationId xmlns:p14="http://schemas.microsoft.com/office/powerpoint/2010/main" val="22755049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6</a:t>
            </a:fld>
            <a:endParaRPr kumimoji="1" lang="zh-CN" altLang="en-US"/>
          </a:p>
        </p:txBody>
      </p:sp>
    </p:spTree>
    <p:extLst>
      <p:ext uri="{BB962C8B-B14F-4D97-AF65-F5344CB8AC3E}">
        <p14:creationId xmlns:p14="http://schemas.microsoft.com/office/powerpoint/2010/main" val="30914741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24</a:t>
            </a:fld>
            <a:endParaRPr kumimoji="1" lang="zh-CN" altLang="en-US"/>
          </a:p>
        </p:txBody>
      </p:sp>
    </p:spTree>
    <p:extLst>
      <p:ext uri="{BB962C8B-B14F-4D97-AF65-F5344CB8AC3E}">
        <p14:creationId xmlns:p14="http://schemas.microsoft.com/office/powerpoint/2010/main" val="1738092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25</a:t>
            </a:fld>
            <a:endParaRPr kumimoji="1" lang="zh-CN" altLang="en-US"/>
          </a:p>
        </p:txBody>
      </p:sp>
    </p:spTree>
    <p:extLst>
      <p:ext uri="{BB962C8B-B14F-4D97-AF65-F5344CB8AC3E}">
        <p14:creationId xmlns:p14="http://schemas.microsoft.com/office/powerpoint/2010/main" val="16874856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26</a:t>
            </a:fld>
            <a:endParaRPr kumimoji="1" lang="zh-CN" altLang="en-US"/>
          </a:p>
        </p:txBody>
      </p:sp>
    </p:spTree>
    <p:extLst>
      <p:ext uri="{BB962C8B-B14F-4D97-AF65-F5344CB8AC3E}">
        <p14:creationId xmlns:p14="http://schemas.microsoft.com/office/powerpoint/2010/main" val="39115287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27</a:t>
            </a:fld>
            <a:endParaRPr kumimoji="1" lang="zh-CN" altLang="en-US"/>
          </a:p>
        </p:txBody>
      </p:sp>
    </p:spTree>
    <p:extLst>
      <p:ext uri="{BB962C8B-B14F-4D97-AF65-F5344CB8AC3E}">
        <p14:creationId xmlns:p14="http://schemas.microsoft.com/office/powerpoint/2010/main" val="19662218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28</a:t>
            </a:fld>
            <a:endParaRPr kumimoji="1" lang="zh-CN" altLang="en-US"/>
          </a:p>
        </p:txBody>
      </p:sp>
    </p:spTree>
    <p:extLst>
      <p:ext uri="{BB962C8B-B14F-4D97-AF65-F5344CB8AC3E}">
        <p14:creationId xmlns:p14="http://schemas.microsoft.com/office/powerpoint/2010/main" val="31586539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29</a:t>
            </a:fld>
            <a:endParaRPr kumimoji="1" lang="zh-CN" altLang="en-US"/>
          </a:p>
        </p:txBody>
      </p:sp>
    </p:spTree>
    <p:extLst>
      <p:ext uri="{BB962C8B-B14F-4D97-AF65-F5344CB8AC3E}">
        <p14:creationId xmlns:p14="http://schemas.microsoft.com/office/powerpoint/2010/main" val="34284197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30</a:t>
            </a:fld>
            <a:endParaRPr kumimoji="1" lang="zh-CN" altLang="en-US"/>
          </a:p>
        </p:txBody>
      </p:sp>
    </p:spTree>
    <p:extLst>
      <p:ext uri="{BB962C8B-B14F-4D97-AF65-F5344CB8AC3E}">
        <p14:creationId xmlns:p14="http://schemas.microsoft.com/office/powerpoint/2010/main" val="40353982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31</a:t>
            </a:fld>
            <a:endParaRPr kumimoji="1" lang="zh-CN" altLang="en-US"/>
          </a:p>
        </p:txBody>
      </p:sp>
    </p:spTree>
    <p:extLst>
      <p:ext uri="{BB962C8B-B14F-4D97-AF65-F5344CB8AC3E}">
        <p14:creationId xmlns:p14="http://schemas.microsoft.com/office/powerpoint/2010/main" val="30833507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7</a:t>
            </a:fld>
            <a:endParaRPr kumimoji="1" lang="zh-CN" altLang="en-US"/>
          </a:p>
        </p:txBody>
      </p:sp>
    </p:spTree>
    <p:extLst>
      <p:ext uri="{BB962C8B-B14F-4D97-AF65-F5344CB8AC3E}">
        <p14:creationId xmlns:p14="http://schemas.microsoft.com/office/powerpoint/2010/main" val="32728561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8</a:t>
            </a:fld>
            <a:endParaRPr kumimoji="1" lang="zh-CN" altLang="en-US"/>
          </a:p>
        </p:txBody>
      </p:sp>
    </p:spTree>
    <p:extLst>
      <p:ext uri="{BB962C8B-B14F-4D97-AF65-F5344CB8AC3E}">
        <p14:creationId xmlns:p14="http://schemas.microsoft.com/office/powerpoint/2010/main" val="40259009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9</a:t>
            </a:fld>
            <a:endParaRPr kumimoji="1" lang="zh-CN" altLang="en-US"/>
          </a:p>
        </p:txBody>
      </p:sp>
    </p:spTree>
    <p:extLst>
      <p:ext uri="{BB962C8B-B14F-4D97-AF65-F5344CB8AC3E}">
        <p14:creationId xmlns:p14="http://schemas.microsoft.com/office/powerpoint/2010/main" val="42855955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10</a:t>
            </a:fld>
            <a:endParaRPr kumimoji="1" lang="zh-CN" altLang="en-US"/>
          </a:p>
        </p:txBody>
      </p:sp>
    </p:spTree>
    <p:extLst>
      <p:ext uri="{BB962C8B-B14F-4D97-AF65-F5344CB8AC3E}">
        <p14:creationId xmlns:p14="http://schemas.microsoft.com/office/powerpoint/2010/main" val="2749827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11</a:t>
            </a:fld>
            <a:endParaRPr kumimoji="1" lang="zh-CN" altLang="en-US"/>
          </a:p>
        </p:txBody>
      </p:sp>
    </p:spTree>
    <p:extLst>
      <p:ext uri="{BB962C8B-B14F-4D97-AF65-F5344CB8AC3E}">
        <p14:creationId xmlns:p14="http://schemas.microsoft.com/office/powerpoint/2010/main" val="2507627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12</a:t>
            </a:fld>
            <a:endParaRPr kumimoji="1" lang="zh-CN" altLang="en-US"/>
          </a:p>
        </p:txBody>
      </p:sp>
    </p:spTree>
    <p:extLst>
      <p:ext uri="{BB962C8B-B14F-4D97-AF65-F5344CB8AC3E}">
        <p14:creationId xmlns:p14="http://schemas.microsoft.com/office/powerpoint/2010/main" val="3533426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2E81CC8E-DEB0-8446-8A36-8EE135651AA5}" type="slidenum">
              <a:rPr kumimoji="1" lang="zh-CN" altLang="en-US" smtClean="0"/>
              <a:t>13</a:t>
            </a:fld>
            <a:endParaRPr kumimoji="1" lang="zh-CN" altLang="en-US"/>
          </a:p>
        </p:txBody>
      </p:sp>
    </p:spTree>
    <p:extLst>
      <p:ext uri="{BB962C8B-B14F-4D97-AF65-F5344CB8AC3E}">
        <p14:creationId xmlns:p14="http://schemas.microsoft.com/office/powerpoint/2010/main" val="9932652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EDA930-893B-DD42-8EAC-C40251945B19}"/>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49AB1B2B-E5FA-4E4A-BB14-1F62A35131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1479CCB8-F2D5-664C-A2A7-C578EC7F753D}"/>
              </a:ext>
            </a:extLst>
          </p:cNvPr>
          <p:cNvSpPr>
            <a:spLocks noGrp="1"/>
          </p:cNvSpPr>
          <p:nvPr>
            <p:ph type="dt" sz="half" idx="10"/>
          </p:nvPr>
        </p:nvSpPr>
        <p:spPr/>
        <p:txBody>
          <a:bodyPr/>
          <a:lstStyle/>
          <a:p>
            <a:fld id="{71FA73F9-CE7F-4F43-A3DB-E9B4DC805BA0}" type="datetimeFigureOut">
              <a:rPr kumimoji="1" lang="zh-CN" altLang="en-US" smtClean="0"/>
              <a:t>2021/12/7</a:t>
            </a:fld>
            <a:endParaRPr kumimoji="1" lang="zh-CN" altLang="en-US"/>
          </a:p>
        </p:txBody>
      </p:sp>
      <p:sp>
        <p:nvSpPr>
          <p:cNvPr id="5" name="页脚占位符 4">
            <a:extLst>
              <a:ext uri="{FF2B5EF4-FFF2-40B4-BE49-F238E27FC236}">
                <a16:creationId xmlns:a16="http://schemas.microsoft.com/office/drawing/2014/main" id="{5B35A6C9-BE76-F747-85C4-03F8D92295B2}"/>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E57E445E-1EDA-9D4F-AB1A-472E1F857320}"/>
              </a:ext>
            </a:extLst>
          </p:cNvPr>
          <p:cNvSpPr>
            <a:spLocks noGrp="1"/>
          </p:cNvSpPr>
          <p:nvPr>
            <p:ph type="sldNum" sz="quarter" idx="12"/>
          </p:nvPr>
        </p:nvSpPr>
        <p:spPr/>
        <p:txBody>
          <a:body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1783220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265C61-8031-8B49-A18F-F1EE8551C4DB}"/>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F2903022-494B-1942-A06D-10CFCBF9314B}"/>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6F242CAD-2922-B643-A71E-C330DAC1FF8A}"/>
              </a:ext>
            </a:extLst>
          </p:cNvPr>
          <p:cNvSpPr>
            <a:spLocks noGrp="1"/>
          </p:cNvSpPr>
          <p:nvPr>
            <p:ph type="dt" sz="half" idx="10"/>
          </p:nvPr>
        </p:nvSpPr>
        <p:spPr/>
        <p:txBody>
          <a:bodyPr/>
          <a:lstStyle/>
          <a:p>
            <a:fld id="{71FA73F9-CE7F-4F43-A3DB-E9B4DC805BA0}" type="datetimeFigureOut">
              <a:rPr kumimoji="1" lang="zh-CN" altLang="en-US" smtClean="0"/>
              <a:t>2021/12/7</a:t>
            </a:fld>
            <a:endParaRPr kumimoji="1" lang="zh-CN" altLang="en-US"/>
          </a:p>
        </p:txBody>
      </p:sp>
      <p:sp>
        <p:nvSpPr>
          <p:cNvPr id="5" name="页脚占位符 4">
            <a:extLst>
              <a:ext uri="{FF2B5EF4-FFF2-40B4-BE49-F238E27FC236}">
                <a16:creationId xmlns:a16="http://schemas.microsoft.com/office/drawing/2014/main" id="{281D0920-FEC6-1C4E-B65B-9FCDBD19F39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B044F28-83A5-D14A-8B9B-BE2D8F7ED155}"/>
              </a:ext>
            </a:extLst>
          </p:cNvPr>
          <p:cNvSpPr>
            <a:spLocks noGrp="1"/>
          </p:cNvSpPr>
          <p:nvPr>
            <p:ph type="sldNum" sz="quarter" idx="12"/>
          </p:nvPr>
        </p:nvSpPr>
        <p:spPr/>
        <p:txBody>
          <a:body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483536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75A3849-4C2F-3642-87C7-3A375FAA2CE5}"/>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5D83B937-D814-DA4D-BE15-F1B9FF245F19}"/>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22A573A3-3942-9041-B8C3-A8FB3F795F8C}"/>
              </a:ext>
            </a:extLst>
          </p:cNvPr>
          <p:cNvSpPr>
            <a:spLocks noGrp="1"/>
          </p:cNvSpPr>
          <p:nvPr>
            <p:ph type="dt" sz="half" idx="10"/>
          </p:nvPr>
        </p:nvSpPr>
        <p:spPr/>
        <p:txBody>
          <a:bodyPr/>
          <a:lstStyle/>
          <a:p>
            <a:fld id="{71FA73F9-CE7F-4F43-A3DB-E9B4DC805BA0}" type="datetimeFigureOut">
              <a:rPr kumimoji="1" lang="zh-CN" altLang="en-US" smtClean="0"/>
              <a:t>2021/12/7</a:t>
            </a:fld>
            <a:endParaRPr kumimoji="1" lang="zh-CN" altLang="en-US"/>
          </a:p>
        </p:txBody>
      </p:sp>
      <p:sp>
        <p:nvSpPr>
          <p:cNvPr id="5" name="页脚占位符 4">
            <a:extLst>
              <a:ext uri="{FF2B5EF4-FFF2-40B4-BE49-F238E27FC236}">
                <a16:creationId xmlns:a16="http://schemas.microsoft.com/office/drawing/2014/main" id="{009E276E-6F6C-784C-BD30-C894A6E745AB}"/>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36C8013E-C35A-A844-9C1E-477D7600C8EE}"/>
              </a:ext>
            </a:extLst>
          </p:cNvPr>
          <p:cNvSpPr>
            <a:spLocks noGrp="1"/>
          </p:cNvSpPr>
          <p:nvPr>
            <p:ph type="sldNum" sz="quarter" idx="12"/>
          </p:nvPr>
        </p:nvSpPr>
        <p:spPr/>
        <p:txBody>
          <a:body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2448479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AE5CCF-3AEF-8046-AF25-828022AFD885}"/>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BF4CD858-7405-2541-AE9C-B8CA5082AAE7}"/>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E40A236-A334-A344-9AE3-1ED9AC668DAD}"/>
              </a:ext>
            </a:extLst>
          </p:cNvPr>
          <p:cNvSpPr>
            <a:spLocks noGrp="1"/>
          </p:cNvSpPr>
          <p:nvPr>
            <p:ph type="dt" sz="half" idx="10"/>
          </p:nvPr>
        </p:nvSpPr>
        <p:spPr/>
        <p:txBody>
          <a:bodyPr/>
          <a:lstStyle/>
          <a:p>
            <a:fld id="{71FA73F9-CE7F-4F43-A3DB-E9B4DC805BA0}" type="datetimeFigureOut">
              <a:rPr kumimoji="1" lang="zh-CN" altLang="en-US" smtClean="0"/>
              <a:t>2021/12/7</a:t>
            </a:fld>
            <a:endParaRPr kumimoji="1" lang="zh-CN" altLang="en-US"/>
          </a:p>
        </p:txBody>
      </p:sp>
      <p:sp>
        <p:nvSpPr>
          <p:cNvPr id="5" name="页脚占位符 4">
            <a:extLst>
              <a:ext uri="{FF2B5EF4-FFF2-40B4-BE49-F238E27FC236}">
                <a16:creationId xmlns:a16="http://schemas.microsoft.com/office/drawing/2014/main" id="{DD95CAEE-322B-BB4E-9F05-DAD7A561498A}"/>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38F36DE-DEF3-2143-9AEB-C8976F8ED433}"/>
              </a:ext>
            </a:extLst>
          </p:cNvPr>
          <p:cNvSpPr>
            <a:spLocks noGrp="1"/>
          </p:cNvSpPr>
          <p:nvPr>
            <p:ph type="sldNum" sz="quarter" idx="12"/>
          </p:nvPr>
        </p:nvSpPr>
        <p:spPr/>
        <p:txBody>
          <a:body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3547063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12DA88-5071-E746-B6B3-1834731DB431}"/>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0B9000EE-D26F-CE4F-8399-F598FA9A6D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0457C5D1-5D42-604E-A440-E62ECCEC5DBF}"/>
              </a:ext>
            </a:extLst>
          </p:cNvPr>
          <p:cNvSpPr>
            <a:spLocks noGrp="1"/>
          </p:cNvSpPr>
          <p:nvPr>
            <p:ph type="dt" sz="half" idx="10"/>
          </p:nvPr>
        </p:nvSpPr>
        <p:spPr/>
        <p:txBody>
          <a:bodyPr/>
          <a:lstStyle/>
          <a:p>
            <a:fld id="{71FA73F9-CE7F-4F43-A3DB-E9B4DC805BA0}" type="datetimeFigureOut">
              <a:rPr kumimoji="1" lang="zh-CN" altLang="en-US" smtClean="0"/>
              <a:t>2021/12/7</a:t>
            </a:fld>
            <a:endParaRPr kumimoji="1" lang="zh-CN" altLang="en-US"/>
          </a:p>
        </p:txBody>
      </p:sp>
      <p:sp>
        <p:nvSpPr>
          <p:cNvPr id="5" name="页脚占位符 4">
            <a:extLst>
              <a:ext uri="{FF2B5EF4-FFF2-40B4-BE49-F238E27FC236}">
                <a16:creationId xmlns:a16="http://schemas.microsoft.com/office/drawing/2014/main" id="{A6FB573D-3007-1048-8464-D5B673FDE6E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34C8363B-3EF9-EB4D-9842-D2AD5A36D903}"/>
              </a:ext>
            </a:extLst>
          </p:cNvPr>
          <p:cNvSpPr>
            <a:spLocks noGrp="1"/>
          </p:cNvSpPr>
          <p:nvPr>
            <p:ph type="sldNum" sz="quarter" idx="12"/>
          </p:nvPr>
        </p:nvSpPr>
        <p:spPr/>
        <p:txBody>
          <a:body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1926063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081DD1-B785-0B46-9460-6FB63E00F93B}"/>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AB62CE63-67F5-B944-BE4C-B4992D322744}"/>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A4B37902-FF49-8545-90F7-A897D4E3184F}"/>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3B3513D7-DC15-F643-ADE6-FA05657B02D2}"/>
              </a:ext>
            </a:extLst>
          </p:cNvPr>
          <p:cNvSpPr>
            <a:spLocks noGrp="1"/>
          </p:cNvSpPr>
          <p:nvPr>
            <p:ph type="dt" sz="half" idx="10"/>
          </p:nvPr>
        </p:nvSpPr>
        <p:spPr/>
        <p:txBody>
          <a:bodyPr/>
          <a:lstStyle/>
          <a:p>
            <a:fld id="{71FA73F9-CE7F-4F43-A3DB-E9B4DC805BA0}" type="datetimeFigureOut">
              <a:rPr kumimoji="1" lang="zh-CN" altLang="en-US" smtClean="0"/>
              <a:t>2021/12/7</a:t>
            </a:fld>
            <a:endParaRPr kumimoji="1" lang="zh-CN" altLang="en-US"/>
          </a:p>
        </p:txBody>
      </p:sp>
      <p:sp>
        <p:nvSpPr>
          <p:cNvPr id="6" name="页脚占位符 5">
            <a:extLst>
              <a:ext uri="{FF2B5EF4-FFF2-40B4-BE49-F238E27FC236}">
                <a16:creationId xmlns:a16="http://schemas.microsoft.com/office/drawing/2014/main" id="{46600D6A-DBF5-1645-A68A-84C0CC92C40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4D0869F9-1851-C249-8027-A6A1DF4339D7}"/>
              </a:ext>
            </a:extLst>
          </p:cNvPr>
          <p:cNvSpPr>
            <a:spLocks noGrp="1"/>
          </p:cNvSpPr>
          <p:nvPr>
            <p:ph type="sldNum" sz="quarter" idx="12"/>
          </p:nvPr>
        </p:nvSpPr>
        <p:spPr/>
        <p:txBody>
          <a:body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37309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9DDD18-366A-5D49-AB0B-B44173766ADF}"/>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4E75C2F8-CE5B-524C-BC95-4986251DC2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F2CA5B27-911B-0146-86E6-B25A23EE5C31}"/>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95EFEA3B-AFC7-BD44-94B8-3EA120CB0A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EBFD3EDD-5268-BD4E-B32F-607648E1C8B4}"/>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175AF003-6C1A-A747-8AD0-A0C4EAED1DC3}"/>
              </a:ext>
            </a:extLst>
          </p:cNvPr>
          <p:cNvSpPr>
            <a:spLocks noGrp="1"/>
          </p:cNvSpPr>
          <p:nvPr>
            <p:ph type="dt" sz="half" idx="10"/>
          </p:nvPr>
        </p:nvSpPr>
        <p:spPr/>
        <p:txBody>
          <a:bodyPr/>
          <a:lstStyle/>
          <a:p>
            <a:fld id="{71FA73F9-CE7F-4F43-A3DB-E9B4DC805BA0}" type="datetimeFigureOut">
              <a:rPr kumimoji="1" lang="zh-CN" altLang="en-US" smtClean="0"/>
              <a:t>2021/12/7</a:t>
            </a:fld>
            <a:endParaRPr kumimoji="1" lang="zh-CN" altLang="en-US"/>
          </a:p>
        </p:txBody>
      </p:sp>
      <p:sp>
        <p:nvSpPr>
          <p:cNvPr id="8" name="页脚占位符 7">
            <a:extLst>
              <a:ext uri="{FF2B5EF4-FFF2-40B4-BE49-F238E27FC236}">
                <a16:creationId xmlns:a16="http://schemas.microsoft.com/office/drawing/2014/main" id="{E22C30C1-77E2-4144-96BF-CA4D7CDF1D92}"/>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4ED54F82-451E-FC43-8541-4124CB6957C3}"/>
              </a:ext>
            </a:extLst>
          </p:cNvPr>
          <p:cNvSpPr>
            <a:spLocks noGrp="1"/>
          </p:cNvSpPr>
          <p:nvPr>
            <p:ph type="sldNum" sz="quarter" idx="12"/>
          </p:nvPr>
        </p:nvSpPr>
        <p:spPr/>
        <p:txBody>
          <a:body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2876037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A6C94F-A892-F847-8266-D25F9D6F1ADC}"/>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FFAF4778-DC42-824B-B6DA-7CF376C04AF4}"/>
              </a:ext>
            </a:extLst>
          </p:cNvPr>
          <p:cNvSpPr>
            <a:spLocks noGrp="1"/>
          </p:cNvSpPr>
          <p:nvPr>
            <p:ph type="dt" sz="half" idx="10"/>
          </p:nvPr>
        </p:nvSpPr>
        <p:spPr/>
        <p:txBody>
          <a:bodyPr/>
          <a:lstStyle/>
          <a:p>
            <a:fld id="{71FA73F9-CE7F-4F43-A3DB-E9B4DC805BA0}" type="datetimeFigureOut">
              <a:rPr kumimoji="1" lang="zh-CN" altLang="en-US" smtClean="0"/>
              <a:t>2021/12/7</a:t>
            </a:fld>
            <a:endParaRPr kumimoji="1" lang="zh-CN" altLang="en-US"/>
          </a:p>
        </p:txBody>
      </p:sp>
      <p:sp>
        <p:nvSpPr>
          <p:cNvPr id="4" name="页脚占位符 3">
            <a:extLst>
              <a:ext uri="{FF2B5EF4-FFF2-40B4-BE49-F238E27FC236}">
                <a16:creationId xmlns:a16="http://schemas.microsoft.com/office/drawing/2014/main" id="{B20E53E7-02B2-474A-9EE3-78F46720546A}"/>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34FFA20E-F01F-7D47-B111-0D193AF457BA}"/>
              </a:ext>
            </a:extLst>
          </p:cNvPr>
          <p:cNvSpPr>
            <a:spLocks noGrp="1"/>
          </p:cNvSpPr>
          <p:nvPr>
            <p:ph type="sldNum" sz="quarter" idx="12"/>
          </p:nvPr>
        </p:nvSpPr>
        <p:spPr/>
        <p:txBody>
          <a:body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2990552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7338ADC-CD51-D84A-9510-08624E45B27E}"/>
              </a:ext>
            </a:extLst>
          </p:cNvPr>
          <p:cNvSpPr>
            <a:spLocks noGrp="1"/>
          </p:cNvSpPr>
          <p:nvPr>
            <p:ph type="dt" sz="half" idx="10"/>
          </p:nvPr>
        </p:nvSpPr>
        <p:spPr/>
        <p:txBody>
          <a:bodyPr/>
          <a:lstStyle/>
          <a:p>
            <a:fld id="{71FA73F9-CE7F-4F43-A3DB-E9B4DC805BA0}" type="datetimeFigureOut">
              <a:rPr kumimoji="1" lang="zh-CN" altLang="en-US" smtClean="0"/>
              <a:t>2021/12/7</a:t>
            </a:fld>
            <a:endParaRPr kumimoji="1" lang="zh-CN" altLang="en-US"/>
          </a:p>
        </p:txBody>
      </p:sp>
      <p:sp>
        <p:nvSpPr>
          <p:cNvPr id="3" name="页脚占位符 2">
            <a:extLst>
              <a:ext uri="{FF2B5EF4-FFF2-40B4-BE49-F238E27FC236}">
                <a16:creationId xmlns:a16="http://schemas.microsoft.com/office/drawing/2014/main" id="{FC32FE20-EA4A-5143-92FC-EEF2CAE79FEF}"/>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87708EAF-4419-6345-8B8D-5CBAC616ADE3}"/>
              </a:ext>
            </a:extLst>
          </p:cNvPr>
          <p:cNvSpPr>
            <a:spLocks noGrp="1"/>
          </p:cNvSpPr>
          <p:nvPr>
            <p:ph type="sldNum" sz="quarter" idx="12"/>
          </p:nvPr>
        </p:nvSpPr>
        <p:spPr/>
        <p:txBody>
          <a:body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6700359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D20847-D397-234A-B8F0-3A29877F5308}"/>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DC14ECFE-640D-214F-9E60-F8D2EF6C23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0DCBAED7-B5C5-404E-B86F-95E5E5AC63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614A3E2A-495D-BC43-A23E-34A82C3546BE}"/>
              </a:ext>
            </a:extLst>
          </p:cNvPr>
          <p:cNvSpPr>
            <a:spLocks noGrp="1"/>
          </p:cNvSpPr>
          <p:nvPr>
            <p:ph type="dt" sz="half" idx="10"/>
          </p:nvPr>
        </p:nvSpPr>
        <p:spPr/>
        <p:txBody>
          <a:bodyPr/>
          <a:lstStyle/>
          <a:p>
            <a:fld id="{71FA73F9-CE7F-4F43-A3DB-E9B4DC805BA0}" type="datetimeFigureOut">
              <a:rPr kumimoji="1" lang="zh-CN" altLang="en-US" smtClean="0"/>
              <a:t>2021/12/7</a:t>
            </a:fld>
            <a:endParaRPr kumimoji="1" lang="zh-CN" altLang="en-US"/>
          </a:p>
        </p:txBody>
      </p:sp>
      <p:sp>
        <p:nvSpPr>
          <p:cNvPr id="6" name="页脚占位符 5">
            <a:extLst>
              <a:ext uri="{FF2B5EF4-FFF2-40B4-BE49-F238E27FC236}">
                <a16:creationId xmlns:a16="http://schemas.microsoft.com/office/drawing/2014/main" id="{C59867F6-0027-EC48-9C44-F9539EEAD552}"/>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A5199AD7-6CA1-794E-89FD-70FA38BDB661}"/>
              </a:ext>
            </a:extLst>
          </p:cNvPr>
          <p:cNvSpPr>
            <a:spLocks noGrp="1"/>
          </p:cNvSpPr>
          <p:nvPr>
            <p:ph type="sldNum" sz="quarter" idx="12"/>
          </p:nvPr>
        </p:nvSpPr>
        <p:spPr/>
        <p:txBody>
          <a:body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3690618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C7F5C9-36DD-8D44-974A-95F3DA0F41BE}"/>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5BAFE196-1C3C-984B-9BAC-34FB9D80BF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F8255BB9-AC6C-2240-9944-735B695627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67ED6066-1E73-0E4E-A1C5-F9F2D4CB6E15}"/>
              </a:ext>
            </a:extLst>
          </p:cNvPr>
          <p:cNvSpPr>
            <a:spLocks noGrp="1"/>
          </p:cNvSpPr>
          <p:nvPr>
            <p:ph type="dt" sz="half" idx="10"/>
          </p:nvPr>
        </p:nvSpPr>
        <p:spPr/>
        <p:txBody>
          <a:bodyPr/>
          <a:lstStyle/>
          <a:p>
            <a:fld id="{71FA73F9-CE7F-4F43-A3DB-E9B4DC805BA0}" type="datetimeFigureOut">
              <a:rPr kumimoji="1" lang="zh-CN" altLang="en-US" smtClean="0"/>
              <a:t>2021/12/7</a:t>
            </a:fld>
            <a:endParaRPr kumimoji="1" lang="zh-CN" altLang="en-US"/>
          </a:p>
        </p:txBody>
      </p:sp>
      <p:sp>
        <p:nvSpPr>
          <p:cNvPr id="6" name="页脚占位符 5">
            <a:extLst>
              <a:ext uri="{FF2B5EF4-FFF2-40B4-BE49-F238E27FC236}">
                <a16:creationId xmlns:a16="http://schemas.microsoft.com/office/drawing/2014/main" id="{7441FFEF-F2A2-684F-A759-430FB62DFA2C}"/>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C568BA7C-33F2-C94D-8972-38690C984473}"/>
              </a:ext>
            </a:extLst>
          </p:cNvPr>
          <p:cNvSpPr>
            <a:spLocks noGrp="1"/>
          </p:cNvSpPr>
          <p:nvPr>
            <p:ph type="sldNum" sz="quarter" idx="12"/>
          </p:nvPr>
        </p:nvSpPr>
        <p:spPr/>
        <p:txBody>
          <a:body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2281342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3C372D7-D933-BB4D-A544-531D120152F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332E5F40-5787-CF49-A6EC-A29FB4F73A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ADF7D89D-0CB3-684E-B6EE-09E440C930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FA73F9-CE7F-4F43-A3DB-E9B4DC805BA0}" type="datetimeFigureOut">
              <a:rPr kumimoji="1" lang="zh-CN" altLang="en-US" smtClean="0"/>
              <a:t>2021/12/7</a:t>
            </a:fld>
            <a:endParaRPr kumimoji="1" lang="zh-CN" altLang="en-US"/>
          </a:p>
        </p:txBody>
      </p:sp>
      <p:sp>
        <p:nvSpPr>
          <p:cNvPr id="5" name="页脚占位符 4">
            <a:extLst>
              <a:ext uri="{FF2B5EF4-FFF2-40B4-BE49-F238E27FC236}">
                <a16:creationId xmlns:a16="http://schemas.microsoft.com/office/drawing/2014/main" id="{15ECC083-1A4D-C444-ACDD-2EC298375A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27C54C19-E297-4346-8730-235EB54895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22E7C0-E615-6641-8712-0C6B16C03C63}" type="slidenum">
              <a:rPr kumimoji="1" lang="zh-CN" altLang="en-US" smtClean="0"/>
              <a:t>‹#›</a:t>
            </a:fld>
            <a:endParaRPr kumimoji="1" lang="zh-CN" altLang="en-US"/>
          </a:p>
        </p:txBody>
      </p:sp>
    </p:spTree>
    <p:extLst>
      <p:ext uri="{BB962C8B-B14F-4D97-AF65-F5344CB8AC3E}">
        <p14:creationId xmlns:p14="http://schemas.microsoft.com/office/powerpoint/2010/main" val="5732117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21FF95-4AF5-C242-AE8E-FAAEFEE36FB5}"/>
              </a:ext>
            </a:extLst>
          </p:cNvPr>
          <p:cNvSpPr>
            <a:spLocks noGrp="1"/>
          </p:cNvSpPr>
          <p:nvPr>
            <p:ph type="ctrTitle"/>
          </p:nvPr>
        </p:nvSpPr>
        <p:spPr>
          <a:xfrm>
            <a:off x="1524000" y="1431121"/>
            <a:ext cx="9144000" cy="2387600"/>
          </a:xfrm>
        </p:spPr>
        <p:txBody>
          <a:bodyPr>
            <a:normAutofit fontScale="90000"/>
          </a:bodyPr>
          <a:lstStyle/>
          <a:p>
            <a:r>
              <a:rPr kumimoji="1" lang="en" altLang="zh-CN" dirty="0">
                <a:latin typeface="Times New Roman" panose="02020603050405020304" pitchFamily="18" charset="0"/>
                <a:ea typeface="Microsoft YaHei" panose="020B0503020204020204" pitchFamily="34" charset="-122"/>
                <a:cs typeface="Times New Roman" panose="02020603050405020304" pitchFamily="18" charset="0"/>
              </a:rPr>
              <a:t>Computing Full Conformal Prediction Set with Approximate </a:t>
            </a:r>
            <a:r>
              <a:rPr kumimoji="1" lang="en" altLang="zh-CN" dirty="0" err="1">
                <a:latin typeface="Times New Roman" panose="02020603050405020304" pitchFamily="18" charset="0"/>
                <a:ea typeface="Microsoft YaHei" panose="020B0503020204020204" pitchFamily="34" charset="-122"/>
                <a:cs typeface="Times New Roman" panose="02020603050405020304" pitchFamily="18" charset="0"/>
              </a:rPr>
              <a:t>Homotopy</a:t>
            </a:r>
            <a:endParaRPr kumimoji="1" lang="zh-CN" altLang="en-US" dirty="0">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3" name="副标题 2">
            <a:extLst>
              <a:ext uri="{FF2B5EF4-FFF2-40B4-BE49-F238E27FC236}">
                <a16:creationId xmlns:a16="http://schemas.microsoft.com/office/drawing/2014/main" id="{AD09284D-0E13-FF42-8C1A-1CD36175CEB0}"/>
              </a:ext>
            </a:extLst>
          </p:cNvPr>
          <p:cNvSpPr>
            <a:spLocks noGrp="1"/>
          </p:cNvSpPr>
          <p:nvPr>
            <p:ph type="subTitle" idx="1"/>
          </p:nvPr>
        </p:nvSpPr>
        <p:spPr>
          <a:xfrm>
            <a:off x="1524000" y="4039116"/>
            <a:ext cx="9144000" cy="1655762"/>
          </a:xfrm>
        </p:spPr>
        <p:txBody>
          <a:bodyPr>
            <a:normAutofit fontScale="85000" lnSpcReduction="20000"/>
          </a:bodyPr>
          <a:lstStyle/>
          <a:p>
            <a:endParaRPr kumimoji="1" lang="en-US" altLang="zh-CN" dirty="0"/>
          </a:p>
          <a:p>
            <a:pPr>
              <a:lnSpc>
                <a:spcPct val="160000"/>
              </a:lnSpc>
            </a:pPr>
            <a:r>
              <a:rPr kumimoji="1" lang="zh-CN" altLang="en-US" sz="3100" dirty="0">
                <a:latin typeface="Microsoft YaHei" panose="020B0503020204020204" pitchFamily="34" charset="-122"/>
                <a:ea typeface="Microsoft YaHei" panose="020B0503020204020204" pitchFamily="34" charset="-122"/>
              </a:rPr>
              <a:t>报告人：</a:t>
            </a:r>
            <a:r>
              <a:rPr kumimoji="1" lang="en-US" altLang="zh-CN" sz="3100" dirty="0">
                <a:latin typeface="Microsoft YaHei" panose="020B0503020204020204" pitchFamily="34" charset="-122"/>
                <a:ea typeface="Microsoft YaHei" panose="020B0503020204020204" pitchFamily="34" charset="-122"/>
              </a:rPr>
              <a:t>2020</a:t>
            </a:r>
            <a:r>
              <a:rPr kumimoji="1" lang="zh-CN" altLang="en-US" sz="3100" dirty="0">
                <a:latin typeface="Microsoft YaHei" panose="020B0503020204020204" pitchFamily="34" charset="-122"/>
                <a:ea typeface="Microsoft YaHei" panose="020B0503020204020204" pitchFamily="34" charset="-122"/>
              </a:rPr>
              <a:t>级博士班 徐雯雯</a:t>
            </a:r>
            <a:endParaRPr kumimoji="1" lang="en-US" altLang="zh-CN" sz="3100" dirty="0">
              <a:latin typeface="Microsoft YaHei" panose="020B0503020204020204" pitchFamily="34" charset="-122"/>
              <a:ea typeface="Microsoft YaHei" panose="020B0503020204020204" pitchFamily="34" charset="-122"/>
            </a:endParaRPr>
          </a:p>
          <a:p>
            <a:pPr>
              <a:lnSpc>
                <a:spcPct val="160000"/>
              </a:lnSpc>
            </a:pPr>
            <a:r>
              <a:rPr kumimoji="1" lang="en-US" altLang="zh-CN" sz="3100" dirty="0">
                <a:latin typeface="Microsoft YaHei" panose="020B0503020204020204" pitchFamily="34" charset="-122"/>
                <a:ea typeface="Microsoft YaHei" panose="020B0503020204020204" pitchFamily="34" charset="-122"/>
              </a:rPr>
              <a:t>2021</a:t>
            </a:r>
            <a:r>
              <a:rPr kumimoji="1" lang="zh-CN" altLang="en-US" sz="3100" dirty="0">
                <a:latin typeface="Microsoft YaHei" panose="020B0503020204020204" pitchFamily="34" charset="-122"/>
                <a:ea typeface="Microsoft YaHei" panose="020B0503020204020204" pitchFamily="34" charset="-122"/>
              </a:rPr>
              <a:t>年</a:t>
            </a:r>
            <a:r>
              <a:rPr kumimoji="1" lang="en-US" altLang="zh-CN" sz="3100" dirty="0">
                <a:latin typeface="Microsoft YaHei" panose="020B0503020204020204" pitchFamily="34" charset="-122"/>
                <a:ea typeface="Microsoft YaHei" panose="020B0503020204020204" pitchFamily="34" charset="-122"/>
              </a:rPr>
              <a:t>12</a:t>
            </a:r>
            <a:r>
              <a:rPr kumimoji="1" lang="zh-CN" altLang="en-US" sz="3100" dirty="0">
                <a:latin typeface="Microsoft YaHei" panose="020B0503020204020204" pitchFamily="34" charset="-122"/>
                <a:ea typeface="Microsoft YaHei" panose="020B0503020204020204" pitchFamily="34" charset="-122"/>
              </a:rPr>
              <a:t>月</a:t>
            </a:r>
            <a:r>
              <a:rPr kumimoji="1" lang="en-US" altLang="zh-CN" sz="3100" dirty="0">
                <a:latin typeface="Microsoft YaHei" panose="020B0503020204020204" pitchFamily="34" charset="-122"/>
                <a:ea typeface="Microsoft YaHei" panose="020B0503020204020204" pitchFamily="34" charset="-122"/>
              </a:rPr>
              <a:t>8</a:t>
            </a:r>
            <a:r>
              <a:rPr kumimoji="1" lang="zh-CN" altLang="en-US" sz="3100" dirty="0">
                <a:latin typeface="Microsoft YaHei" panose="020B0503020204020204" pitchFamily="34" charset="-122"/>
                <a:ea typeface="Microsoft YaHei" panose="020B0503020204020204" pitchFamily="34" charset="-122"/>
              </a:rPr>
              <a:t>日</a:t>
            </a:r>
          </a:p>
        </p:txBody>
      </p:sp>
    </p:spTree>
    <p:extLst>
      <p:ext uri="{BB962C8B-B14F-4D97-AF65-F5344CB8AC3E}">
        <p14:creationId xmlns:p14="http://schemas.microsoft.com/office/powerpoint/2010/main" val="19708426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4000" dirty="0">
                <a:latin typeface="Microsoft YaHei" panose="020B0503020204020204" pitchFamily="34" charset="-122"/>
                <a:ea typeface="Microsoft YaHei" panose="020B0503020204020204" pitchFamily="34" charset="-122"/>
                <a:cs typeface="Times New Roman" panose="02020603050405020304" pitchFamily="18" charset="0"/>
              </a:rPr>
              <a:t>Conformal Prediction- Existing Approaches</a:t>
            </a:r>
            <a:endParaRPr kumimoji="1" lang="zh-CN" altLang="en-US" sz="40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3778147"/>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In Ridge regression, for any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𝑥</m:t>
                    </m:r>
                  </m:oMath>
                </a14:m>
                <a:r>
                  <a:rPr kumimoji="1" lang="en" altLang="zh-CN" sz="2000" dirty="0">
                    <a:latin typeface="Microsoft YaHei" panose="020B0503020204020204" pitchFamily="34" charset="-122"/>
                    <a:ea typeface="Microsoft YaHei" panose="020B0503020204020204" pitchFamily="34" charset="-122"/>
                  </a:rPr>
                  <a:t> in </a:t>
                </a:r>
                <a14:m>
                  <m:oMath xmlns:m="http://schemas.openxmlformats.org/officeDocument/2006/math">
                    <m:sSup>
                      <m:sSupPr>
                        <m:ctrlPr>
                          <a:rPr kumimoji="1" lang="en" altLang="zh-CN" sz="2000" i="1" smtClean="0">
                            <a:latin typeface="Cambria Math" panose="02040503050406030204" pitchFamily="18" charset="0"/>
                            <a:ea typeface="Microsoft YaHei" panose="020B0503020204020204" pitchFamily="34" charset="-122"/>
                          </a:rPr>
                        </m:ctrlPr>
                      </m:sSupPr>
                      <m:e>
                        <m:r>
                          <a:rPr kumimoji="1" lang="en" altLang="zh-CN" sz="2000" i="1" smtClean="0">
                            <a:latin typeface="Cambria Math" panose="02040503050406030204" pitchFamily="18" charset="0"/>
                            <a:ea typeface="Cambria Math" panose="02040503050406030204" pitchFamily="18" charset="0"/>
                          </a:rPr>
                          <m:t>ℝ</m:t>
                        </m:r>
                      </m:e>
                      <m:sup>
                        <m:r>
                          <a:rPr kumimoji="1" lang="en-US" altLang="zh-CN" sz="2000" b="0" i="1" smtClean="0">
                            <a:latin typeface="Cambria Math" panose="02040503050406030204" pitchFamily="18" charset="0"/>
                            <a:ea typeface="Microsoft YaHei" panose="020B0503020204020204" pitchFamily="34" charset="-122"/>
                          </a:rPr>
                          <m:t>𝑝</m:t>
                        </m:r>
                      </m:sup>
                    </m:sSup>
                  </m:oMath>
                </a14:m>
                <a:r>
                  <a:rPr kumimoji="1" lang="en" altLang="zh-CN" sz="2000" dirty="0">
                    <a:latin typeface="Microsoft YaHei" panose="020B0503020204020204" pitchFamily="34" charset="-122"/>
                    <a:ea typeface="Microsoft YaHei" panose="020B0503020204020204" pitchFamily="34" charset="-122"/>
                  </a:rPr>
                  <a:t>, </a:t>
                </a:r>
                <a14:m>
                  <m:oMath xmlns:m="http://schemas.openxmlformats.org/officeDocument/2006/math">
                    <m:r>
                      <a:rPr kumimoji="1" lang="en-US" altLang="zh-CN" sz="2000" b="0" i="1" dirty="0" smtClean="0">
                        <a:latin typeface="Cambria Math" panose="02040503050406030204" pitchFamily="18" charset="0"/>
                        <a:ea typeface="Microsoft YaHei" panose="020B0503020204020204" pitchFamily="34" charset="-122"/>
                      </a:rPr>
                      <m:t>𝑧</m:t>
                    </m:r>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sup>
                        <m:r>
                          <a:rPr kumimoji="1" lang="en-US" altLang="zh-CN" sz="2000" b="0" i="1" dirty="0" smtClean="0">
                            <a:latin typeface="Cambria Math" panose="02040503050406030204" pitchFamily="18" charset="0"/>
                            <a:ea typeface="Cambria Math" panose="02040503050406030204" pitchFamily="18" charset="0"/>
                          </a:rPr>
                          <m:t>𝑇</m:t>
                        </m:r>
                      </m:sup>
                    </m:sSubSup>
                    <m:acc>
                      <m:accPr>
                        <m:chr m:val="̂"/>
                        <m:ctrlPr>
                          <a:rPr kumimoji="1" lang="en" altLang="zh-CN" sz="2000" i="1" smtClean="0">
                            <a:latin typeface="Cambria Math" panose="02040503050406030204" pitchFamily="18" charset="0"/>
                            <a:ea typeface="Cambria Math" panose="02040503050406030204" pitchFamily="18" charset="0"/>
                          </a:rPr>
                        </m:ctrlPr>
                      </m:accPr>
                      <m:e>
                        <m:r>
                          <a:rPr kumimoji="1" lang="en" altLang="zh-CN" sz="2000" i="1" smtClean="0">
                            <a:latin typeface="Cambria Math" panose="02040503050406030204" pitchFamily="18" charset="0"/>
                            <a:ea typeface="Cambria Math" panose="02040503050406030204" pitchFamily="18" charset="0"/>
                          </a:rPr>
                          <m:t>𝛽</m:t>
                        </m:r>
                      </m:e>
                    </m:acc>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oMath>
                </a14:m>
                <a:r>
                  <a:rPr kumimoji="1" lang="en" altLang="zh-CN" sz="2000" dirty="0">
                    <a:latin typeface="Microsoft YaHei" panose="020B0503020204020204" pitchFamily="34" charset="-122"/>
                    <a:ea typeface="Microsoft YaHei" panose="020B0503020204020204" pitchFamily="34" charset="-122"/>
                  </a:rPr>
                  <a:t>is a linear function of </a:t>
                </a:r>
                <a14:m>
                  <m:oMath xmlns:m="http://schemas.openxmlformats.org/officeDocument/2006/math">
                    <m:r>
                      <a:rPr kumimoji="1" lang="en-US" altLang="zh-CN" sz="2000" b="0" i="1" dirty="0" smtClean="0">
                        <a:latin typeface="Cambria Math" panose="02040503050406030204" pitchFamily="18" charset="0"/>
                        <a:ea typeface="Microsoft YaHei" panose="020B0503020204020204" pitchFamily="34" charset="-122"/>
                      </a:rPr>
                      <m:t>𝑧</m:t>
                    </m:r>
                  </m:oMath>
                </a14:m>
                <a:r>
                  <a:rPr kumimoji="1" lang="en" altLang="zh-CN" sz="2000" dirty="0">
                    <a:latin typeface="Microsoft YaHei" panose="020B0503020204020204" pitchFamily="34" charset="-122"/>
                    <a:ea typeface="Microsoft YaHei" panose="020B0503020204020204" pitchFamily="34" charset="-122"/>
                  </a:rPr>
                  <a:t>, implying that </a:t>
                </a:r>
                <a14:m>
                  <m:oMath xmlns:m="http://schemas.openxmlformats.org/officeDocument/2006/math">
                    <m:sSub>
                      <m:sSubPr>
                        <m:ctrlPr>
                          <a:rPr kumimoji="1" lang="en" altLang="zh-CN" sz="2000" i="1" smtClean="0">
                            <a:latin typeface="Cambria Math" panose="02040503050406030204" pitchFamily="18" charset="0"/>
                            <a:ea typeface="Cambria Math" panose="02040503050406030204" pitchFamily="18" charset="0"/>
                          </a:rPr>
                        </m:ctrlPr>
                      </m:sSubPr>
                      <m:e>
                        <m:acc>
                          <m:accPr>
                            <m:chr m:val="̂"/>
                            <m:ctrlPr>
                              <a:rPr kumimoji="1" lang="en-US" altLang="zh-CN" sz="2000" b="0" i="1" smtClean="0">
                                <a:latin typeface="Cambria Math" panose="02040503050406030204" pitchFamily="18" charset="0"/>
                                <a:ea typeface="Cambria Math" panose="02040503050406030204" pitchFamily="18" charset="0"/>
                              </a:rPr>
                            </m:ctrlPr>
                          </m:accPr>
                          <m:e>
                            <m:r>
                              <a:rPr kumimoji="1" lang="en-US" altLang="zh-CN" sz="2000" b="0" i="1" smtClean="0">
                                <a:latin typeface="Cambria Math" panose="02040503050406030204" pitchFamily="18" charset="0"/>
                                <a:ea typeface="Cambria Math" panose="02040503050406030204" pitchFamily="18" charset="0"/>
                              </a:rPr>
                              <m:t>𝑅</m:t>
                            </m:r>
                          </m:e>
                        </m:acc>
                      </m:e>
                      <m:sub>
                        <m:r>
                          <a:rPr kumimoji="1" lang="en-US" altLang="zh-CN" sz="2000" b="0" i="1" smtClean="0">
                            <a:latin typeface="Cambria Math" panose="02040503050406030204" pitchFamily="18" charset="0"/>
                            <a:ea typeface="Cambria Math" panose="02040503050406030204" pitchFamily="18" charset="0"/>
                          </a:rPr>
                          <m:t>𝑖</m:t>
                        </m:r>
                      </m:sub>
                    </m:sSub>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oMath>
                </a14:m>
                <a:r>
                  <a:rPr kumimoji="1" lang="en" altLang="zh-CN" sz="2000" dirty="0">
                    <a:latin typeface="Microsoft YaHei" panose="020B0503020204020204" pitchFamily="34" charset="-122"/>
                    <a:ea typeface="Microsoft YaHei" panose="020B0503020204020204" pitchFamily="34" charset="-122"/>
                  </a:rPr>
                  <a:t>is piecewise linear. Exploiting this fact, an exact conformal set </a:t>
                </a:r>
                <a14:m>
                  <m:oMath xmlns:m="http://schemas.openxmlformats.org/officeDocument/2006/math">
                    <m:sSup>
                      <m:sSupPr>
                        <m:ctrlPr>
                          <a:rPr kumimoji="1" lang="el-GR" altLang="zh-CN" sz="2000" i="1" dirty="0" smtClean="0">
                            <a:latin typeface="Cambria Math" panose="02040503050406030204" pitchFamily="18" charset="0"/>
                            <a:ea typeface="Cambria Math" panose="02040503050406030204" pitchFamily="18" charset="0"/>
                          </a:rPr>
                        </m:ctrlPr>
                      </m:sSupPr>
                      <m:e>
                        <m:acc>
                          <m:accPr>
                            <m:chr m:val="̂"/>
                            <m:ctrlPr>
                              <a:rPr kumimoji="1" lang="el-GR" altLang="zh-CN" sz="2000" i="1" dirty="0" smtClean="0">
                                <a:latin typeface="Cambria Math" panose="02040503050406030204" pitchFamily="18" charset="0"/>
                                <a:ea typeface="Cambria Math" panose="02040503050406030204" pitchFamily="18" charset="0"/>
                              </a:rPr>
                            </m:ctrlPr>
                          </m:accPr>
                          <m:e>
                            <m:r>
                              <m:rPr>
                                <m:sty m:val="p"/>
                              </m:rPr>
                              <a:rPr kumimoji="1" lang="el-GR" altLang="zh-CN" sz="2000" i="1" dirty="0" smtClean="0">
                                <a:latin typeface="Cambria Math" panose="02040503050406030204" pitchFamily="18" charset="0"/>
                                <a:ea typeface="Cambria Math" panose="02040503050406030204" pitchFamily="18" charset="0"/>
                              </a:rPr>
                              <m:t>Τ</m:t>
                            </m:r>
                          </m:e>
                        </m:acc>
                      </m:e>
                      <m:sup>
                        <m:d>
                          <m:dPr>
                            <m:ctrlPr>
                              <a:rPr kumimoji="1" lang="en-US" altLang="zh-CN" sz="2000" b="0" i="1" dirty="0" smtClean="0">
                                <a:latin typeface="Cambria Math" panose="02040503050406030204" pitchFamily="18" charset="0"/>
                                <a:ea typeface="Cambria Math" panose="02040503050406030204" pitchFamily="18" charset="0"/>
                              </a:rPr>
                            </m:ctrlPr>
                          </m:dPr>
                          <m:e>
                            <m:r>
                              <a:rPr kumimoji="1" lang="en-US" altLang="zh-CN" sz="2000" b="0" i="1" dirty="0" smtClean="0">
                                <a:latin typeface="Cambria Math" panose="02040503050406030204" pitchFamily="18" charset="0"/>
                                <a:ea typeface="Cambria Math" panose="02040503050406030204" pitchFamily="18" charset="0"/>
                              </a:rPr>
                              <m:t>𝛼</m:t>
                            </m:r>
                          </m:e>
                        </m:d>
                      </m:sup>
                    </m:sSup>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e>
                    </m:d>
                  </m:oMath>
                </a14:m>
                <a:r>
                  <a:rPr kumimoji="1" lang="en" altLang="zh-CN" sz="2000" dirty="0">
                    <a:latin typeface="Microsoft YaHei" panose="020B0503020204020204" pitchFamily="34" charset="-122"/>
                    <a:ea typeface="Microsoft YaHei" panose="020B0503020204020204" pitchFamily="34" charset="-122"/>
                  </a:rPr>
                  <a:t> for Ridge regression was efficiently constructed in [20]. Similarly, using the piecewise linearity in </a:t>
                </a:r>
                <a14:m>
                  <m:oMath xmlns:m="http://schemas.openxmlformats.org/officeDocument/2006/math">
                    <m:r>
                      <a:rPr kumimoji="1" lang="en-US" altLang="zh-CN" sz="2000" b="0" i="1" dirty="0" smtClean="0">
                        <a:latin typeface="Cambria Math" panose="02040503050406030204" pitchFamily="18" charset="0"/>
                        <a:ea typeface="Microsoft YaHei" panose="020B0503020204020204" pitchFamily="34" charset="-122"/>
                      </a:rPr>
                      <m:t>𝑧</m:t>
                    </m:r>
                  </m:oMath>
                </a14:m>
                <a:r>
                  <a:rPr kumimoji="1" lang="en" altLang="zh-CN" sz="2000" dirty="0">
                    <a:latin typeface="Microsoft YaHei" panose="020B0503020204020204" pitchFamily="34" charset="-122"/>
                    <a:ea typeface="Microsoft YaHei" panose="020B0503020204020204" pitchFamily="34" charset="-122"/>
                  </a:rPr>
                  <a:t> of the Lasso solution, [15] proposed a piecewise linear </a:t>
                </a:r>
                <a:r>
                  <a:rPr kumimoji="1" lang="en" altLang="zh-CN" sz="2000" dirty="0" err="1">
                    <a:latin typeface="Microsoft YaHei" panose="020B0503020204020204" pitchFamily="34" charset="-122"/>
                    <a:ea typeface="Microsoft YaHei" panose="020B0503020204020204" pitchFamily="34" charset="-122"/>
                  </a:rPr>
                  <a:t>homotopy</a:t>
                </a:r>
                <a:r>
                  <a:rPr kumimoji="1" lang="en" altLang="zh-CN" sz="2000" dirty="0">
                    <a:latin typeface="Microsoft YaHei" panose="020B0503020204020204" pitchFamily="34" charset="-122"/>
                    <a:ea typeface="Microsoft YaHei" panose="020B0503020204020204" pitchFamily="34" charset="-122"/>
                  </a:rPr>
                  <a:t> under mild assumptions, when a single input sample point is perturbed. Apart from these cases of quadratic loss with Ridge and Lasso regularization, where an explicit formula of the estimator is available, computing such a set is often infeasible. Also, a known drawback of exact path computation is its exponential complexity in the worst case [8], and numerical instabilities due to multiple inversions of potentially ill-conditioned matrices. </a:t>
                </a: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3778147"/>
              </a:xfrm>
              <a:blipFill>
                <a:blip r:embed="rId3"/>
                <a:stretch>
                  <a:fillRect l="-603" r="-724" b="-704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888460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4000" dirty="0">
                <a:latin typeface="Microsoft YaHei" panose="020B0503020204020204" pitchFamily="34" charset="-122"/>
                <a:ea typeface="Microsoft YaHei" panose="020B0503020204020204" pitchFamily="34" charset="-122"/>
                <a:cs typeface="Times New Roman" panose="02020603050405020304" pitchFamily="18" charset="0"/>
              </a:rPr>
              <a:t>Conformal Prediction- Existing Approaches</a:t>
            </a:r>
            <a:endParaRPr kumimoji="1" lang="zh-CN" altLang="en-US" sz="4000" dirty="0">
              <a:latin typeface="Microsoft YaHei" panose="020B0503020204020204" pitchFamily="34" charset="-122"/>
              <a:ea typeface="Microsoft YaHei" panose="020B0503020204020204" pitchFamily="34" charset="-122"/>
              <a:cs typeface="Times New Roman" panose="02020603050405020304" pitchFamily="18" charset="0"/>
            </a:endParaRPr>
          </a:p>
        </p:txBody>
      </p:sp>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3778147"/>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Another approach is to split the dataset into a training set - in which the regression model is fitted, and a calibration set - in which the conformity scores and their ranks are computed. Although this approach avoids the computational bottleneck of the full conformal prediction framework, statistical efficiencies are lost both in the model fitting stage and in the conformity score rank computation stage, due to the effect of a reduced sample size. It also adds another layer of randomness, which may be undesirable for the construction of prediction intervals [15]. </a:t>
            </a: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663778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4000" dirty="0">
                <a:latin typeface="Microsoft YaHei" panose="020B0503020204020204" pitchFamily="34" charset="-122"/>
                <a:ea typeface="Microsoft YaHei" panose="020B0503020204020204" pitchFamily="34" charset="-122"/>
                <a:cs typeface="Times New Roman" panose="02020603050405020304" pitchFamily="18" charset="0"/>
              </a:rPr>
              <a:t>Conformal Prediction- Existing Approaches</a:t>
            </a:r>
            <a:endParaRPr kumimoji="1" lang="zh-CN" altLang="en-US" sz="40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3778147"/>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A common heuristic approach in the literature is to evaluate the </a:t>
                </a:r>
                <a:r>
                  <a:rPr kumimoji="1" lang="en" altLang="zh-CN" sz="2000" dirty="0" err="1">
                    <a:latin typeface="Microsoft YaHei" panose="020B0503020204020204" pitchFamily="34" charset="-122"/>
                    <a:ea typeface="Microsoft YaHei" panose="020B0503020204020204" pitchFamily="34" charset="-122"/>
                  </a:rPr>
                  <a:t>typicalness</a:t>
                </a:r>
                <a:r>
                  <a:rPr kumimoji="1" lang="en" altLang="zh-CN" sz="2000" dirty="0">
                    <a:latin typeface="Microsoft YaHei" panose="020B0503020204020204" pitchFamily="34" charset="-122"/>
                    <a:ea typeface="Microsoft YaHei" panose="020B0503020204020204" pitchFamily="34" charset="-122"/>
                  </a:rPr>
                  <a:t> </a:t>
                </a:r>
                <a14:m>
                  <m:oMath xmlns:m="http://schemas.openxmlformats.org/officeDocument/2006/math">
                    <m:acc>
                      <m:accPr>
                        <m:chr m:val="̂"/>
                        <m:ctrlPr>
                          <a:rPr kumimoji="1" lang="en" altLang="zh-CN" sz="2000" i="1" smtClean="0">
                            <a:latin typeface="Cambria Math" panose="02040503050406030204" pitchFamily="18" charset="0"/>
                            <a:ea typeface="Microsoft YaHei" panose="020B0503020204020204" pitchFamily="34" charset="-122"/>
                          </a:rPr>
                        </m:ctrlPr>
                      </m:accPr>
                      <m:e>
                        <m:r>
                          <a:rPr kumimoji="1" lang="en" altLang="zh-CN" sz="2000" i="1" smtClean="0">
                            <a:latin typeface="Cambria Math" panose="02040503050406030204" pitchFamily="18" charset="0"/>
                            <a:ea typeface="Cambria Math" panose="02040503050406030204" pitchFamily="18" charset="0"/>
                          </a:rPr>
                          <m:t>𝜋</m:t>
                        </m:r>
                      </m:e>
                    </m:acc>
                    <m:d>
                      <m:dPr>
                        <m:ctrlPr>
                          <a:rPr kumimoji="1" lang="en-US" altLang="zh-CN" sz="2000" b="0" i="1" smtClean="0">
                            <a:latin typeface="Cambria Math" panose="02040503050406030204" pitchFamily="18" charset="0"/>
                            <a:ea typeface="Microsoft YaHei" panose="020B0503020204020204" pitchFamily="34" charset="-122"/>
                          </a:rPr>
                        </m:ctrlPr>
                      </m:dPr>
                      <m:e>
                        <m:r>
                          <a:rPr kumimoji="1" lang="en-US" altLang="zh-CN" sz="2000" b="0" i="1" smtClean="0">
                            <a:latin typeface="Cambria Math" panose="02040503050406030204" pitchFamily="18" charset="0"/>
                            <a:ea typeface="Microsoft YaHei" panose="020B0503020204020204" pitchFamily="34" charset="-122"/>
                          </a:rPr>
                          <m:t>𝑧</m:t>
                        </m:r>
                      </m:e>
                    </m:d>
                  </m:oMath>
                </a14:m>
                <a:r>
                  <a:rPr kumimoji="1" lang="en" altLang="zh-CN" sz="2000" dirty="0">
                    <a:latin typeface="Microsoft YaHei" panose="020B0503020204020204" pitchFamily="34" charset="-122"/>
                    <a:ea typeface="Microsoft YaHei" panose="020B0503020204020204" pitchFamily="34" charset="-122"/>
                  </a:rPr>
                  <a:t> only for an arbitrary finite number of grid points. Although the prediction set constructed by those finite number of </a:t>
                </a:r>
                <a14:m>
                  <m:oMath xmlns:m="http://schemas.openxmlformats.org/officeDocument/2006/math">
                    <m:acc>
                      <m:accPr>
                        <m:chr m:val="̂"/>
                        <m:ctrlPr>
                          <a:rPr kumimoji="1" lang="en" altLang="zh-CN" sz="2000" i="1" smtClean="0">
                            <a:latin typeface="Cambria Math" panose="02040503050406030204" pitchFamily="18" charset="0"/>
                            <a:ea typeface="Microsoft YaHei" panose="020B0503020204020204" pitchFamily="34" charset="-122"/>
                          </a:rPr>
                        </m:ctrlPr>
                      </m:accPr>
                      <m:e>
                        <m:r>
                          <a:rPr kumimoji="1" lang="en" altLang="zh-CN" sz="2000" i="1" smtClean="0">
                            <a:latin typeface="Cambria Math" panose="02040503050406030204" pitchFamily="18" charset="0"/>
                            <a:ea typeface="Cambria Math" panose="02040503050406030204" pitchFamily="18" charset="0"/>
                          </a:rPr>
                          <m:t>𝜋</m:t>
                        </m:r>
                      </m:e>
                    </m:acc>
                    <m:d>
                      <m:dPr>
                        <m:ctrlPr>
                          <a:rPr kumimoji="1" lang="en-US" altLang="zh-CN" sz="2000" b="0" i="1" smtClean="0">
                            <a:latin typeface="Cambria Math" panose="02040503050406030204" pitchFamily="18" charset="0"/>
                            <a:ea typeface="Microsoft YaHei" panose="020B0503020204020204" pitchFamily="34" charset="-122"/>
                          </a:rPr>
                        </m:ctrlPr>
                      </m:dPr>
                      <m:e>
                        <m:r>
                          <a:rPr kumimoji="1" lang="en-US" altLang="zh-CN" sz="2000" b="0" i="1" smtClean="0">
                            <a:latin typeface="Cambria Math" panose="02040503050406030204" pitchFamily="18" charset="0"/>
                            <a:ea typeface="Microsoft YaHei" panose="020B0503020204020204" pitchFamily="34" charset="-122"/>
                          </a:rPr>
                          <m:t>𝑧</m:t>
                        </m:r>
                      </m:e>
                    </m:d>
                  </m:oMath>
                </a14:m>
                <a:r>
                  <a:rPr kumimoji="1" lang="en" altLang="zh-CN" sz="2000" dirty="0">
                    <a:latin typeface="Microsoft YaHei" panose="020B0503020204020204" pitchFamily="34" charset="-122"/>
                    <a:ea typeface="Microsoft YaHei" panose="020B0503020204020204" pitchFamily="34" charset="-122"/>
                  </a:rPr>
                  <a:t>might roughly mimic the conformal prediction set, the desirable coverage properties are no longer maintained. To overcome this issue, [6] proposed a discretization strategy with a more careful procedure to round the observation vectors, but failed to exactly preserve the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1</m:t>
                    </m:r>
                    <m:r>
                      <a:rPr kumimoji="1" lang="en-US" altLang="zh-CN" sz="2000" b="0" i="1" dirty="0" smtClean="0">
                        <a:latin typeface="Cambria Math" panose="02040503050406030204" pitchFamily="18" charset="0"/>
                        <a:ea typeface="Microsoft YaHei" panose="020B0503020204020204" pitchFamily="34" charset="-122"/>
                      </a:rPr>
                      <m:t>−</m:t>
                    </m:r>
                    <m:r>
                      <a:rPr kumimoji="1" lang="el-GR" altLang="zh-CN" sz="2000" i="1" dirty="0" smtClean="0">
                        <a:latin typeface="Cambria Math" panose="02040503050406030204" pitchFamily="18" charset="0"/>
                        <a:ea typeface="Microsoft YaHei" panose="020B0503020204020204" pitchFamily="34" charset="-122"/>
                      </a:rPr>
                      <m:t>𝛼</m:t>
                    </m:r>
                    <m:r>
                      <a:rPr kumimoji="1" lang="el-GR"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coverage guarantee. In the appendix, we discuss in detail critical limitations of such an approach.</a:t>
                </a: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3778147"/>
              </a:xfrm>
              <a:blipFill>
                <a:blip r:embed="rId3"/>
                <a:stretch>
                  <a:fillRect l="-603" r="-120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540645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err="1">
                <a:latin typeface="Microsoft YaHei" panose="020B0503020204020204" pitchFamily="34" charset="-122"/>
                <a:ea typeface="Microsoft YaHei" panose="020B0503020204020204" pitchFamily="34" charset="-122"/>
                <a:cs typeface="Times New Roman" panose="02020603050405020304" pitchFamily="18" charset="0"/>
              </a:rPr>
              <a:t>Homotopy</a:t>
            </a:r>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 Algorithm</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4265035"/>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In constructing an exact conformal set, we need to be able to compute the entire path of the model parameters </a:t>
                </a:r>
                <a14:m>
                  <m:oMath xmlns:m="http://schemas.openxmlformats.org/officeDocument/2006/math">
                    <m:acc>
                      <m:accPr>
                        <m:chr m:val="̂"/>
                        <m:ctrlPr>
                          <a:rPr kumimoji="1" lang="en" altLang="zh-CN" sz="2000" i="1" dirty="0" smtClean="0">
                            <a:latin typeface="Cambria Math" panose="02040503050406030204" pitchFamily="18" charset="0"/>
                            <a:ea typeface="Microsoft YaHei" panose="020B0503020204020204" pitchFamily="34" charset="-122"/>
                          </a:rPr>
                        </m:ctrlPr>
                      </m:accPr>
                      <m:e>
                        <m:r>
                          <a:rPr kumimoji="1" lang="el-GR" altLang="zh-CN" sz="2000" i="1" dirty="0" smtClean="0">
                            <a:latin typeface="Cambria Math" panose="02040503050406030204" pitchFamily="18" charset="0"/>
                            <a:ea typeface="Microsoft YaHei" panose="020B0503020204020204" pitchFamily="34" charset="-122"/>
                          </a:rPr>
                          <m:t>𝛽</m:t>
                        </m:r>
                      </m:e>
                    </m:acc>
                    <m:r>
                      <a:rPr kumimoji="1" lang="el-GR"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m:t>
                    </m:r>
                  </m:oMath>
                </a14:m>
                <a:r>
                  <a:rPr kumimoji="1" lang="en" altLang="zh-CN" sz="2000" dirty="0">
                    <a:latin typeface="Microsoft YaHei" panose="020B0503020204020204" pitchFamily="34" charset="-122"/>
                    <a:ea typeface="Microsoft YaHei" panose="020B0503020204020204" pitchFamily="34" charset="-122"/>
                  </a:rPr>
                  <a:t>; which is obtained after solving the augmented optimization problem in Equation (3),for any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 ∈ </m:t>
                    </m:r>
                    <m:r>
                      <a:rPr kumimoji="1" lang="en" altLang="zh-CN" sz="2000" i="1" dirty="0" smtClean="0">
                        <a:latin typeface="Cambria Math" panose="02040503050406030204" pitchFamily="18" charset="0"/>
                        <a:ea typeface="Cambria Math" panose="02040503050406030204" pitchFamily="18" charset="0"/>
                      </a:rPr>
                      <m:t>ℝ</m:t>
                    </m:r>
                    <m:r>
                      <a:rPr kumimoji="1" lang="en" altLang="zh-CN" sz="2000" i="1" dirty="0" smtClean="0">
                        <a:latin typeface="Cambria Math" panose="02040503050406030204" pitchFamily="18" charset="0"/>
                        <a:ea typeface="Cambria Math" panose="02040503050406030204" pitchFamily="18" charset="0"/>
                      </a:rPr>
                      <m:t> </m:t>
                    </m:r>
                  </m:oMath>
                </a14:m>
                <a:r>
                  <a:rPr kumimoji="1" lang="en" altLang="zh-CN" sz="2000" dirty="0">
                    <a:latin typeface="Microsoft YaHei" panose="020B0503020204020204" pitchFamily="34" charset="-122"/>
                    <a:ea typeface="Microsoft YaHei" panose="020B0503020204020204" pitchFamily="34" charset="-122"/>
                  </a:rPr>
                  <a:t>. In fact, two problems arise. First, even for a single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𝑧</m:t>
                    </m:r>
                  </m:oMath>
                </a14:m>
                <a:r>
                  <a:rPr kumimoji="1" lang="en" altLang="zh-CN" sz="2000" dirty="0">
                    <a:ea typeface="Microsoft YaHei" panose="020B0503020204020204" pitchFamily="34" charset="-122"/>
                  </a:rPr>
                  <a:t> </a:t>
                </a:r>
                <a:r>
                  <a:rPr kumimoji="1" lang="zh-CN" altLang="en-US" sz="2000" dirty="0">
                    <a:ea typeface="Microsoft YaHei" panose="020B0503020204020204" pitchFamily="34" charset="-122"/>
                  </a:rPr>
                  <a:t>，</a:t>
                </a:r>
                <a14:m>
                  <m:oMath xmlns:m="http://schemas.openxmlformats.org/officeDocument/2006/math">
                    <m:acc>
                      <m:accPr>
                        <m:chr m:val="̂"/>
                        <m:ctrlPr>
                          <a:rPr kumimoji="1" lang="en" altLang="zh-CN" sz="2000" i="1" dirty="0" smtClean="0">
                            <a:latin typeface="Cambria Math" panose="02040503050406030204" pitchFamily="18" charset="0"/>
                            <a:ea typeface="Microsoft YaHei" panose="020B0503020204020204" pitchFamily="34" charset="-122"/>
                          </a:rPr>
                        </m:ctrlPr>
                      </m:accPr>
                      <m:e>
                        <m:r>
                          <a:rPr kumimoji="1" lang="el-GR" altLang="zh-CN" sz="2000" i="1" dirty="0" smtClean="0">
                            <a:latin typeface="Cambria Math" panose="02040503050406030204" pitchFamily="18" charset="0"/>
                            <a:ea typeface="Microsoft YaHei" panose="020B0503020204020204" pitchFamily="34" charset="-122"/>
                          </a:rPr>
                          <m:t>𝛽</m:t>
                        </m:r>
                      </m:e>
                    </m:acc>
                    <m:r>
                      <a:rPr kumimoji="1" lang="el-GR"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m:t>
                    </m:r>
                  </m:oMath>
                </a14:m>
                <a:r>
                  <a:rPr kumimoji="1" lang="en" altLang="zh-CN" sz="2000" dirty="0">
                    <a:latin typeface="Microsoft YaHei" panose="020B0503020204020204" pitchFamily="34" charset="-122"/>
                    <a:ea typeface="Microsoft YaHei" panose="020B0503020204020204" pitchFamily="34" charset="-122"/>
                  </a:rPr>
                  <a:t> may not be available because, in general, the optimization problem cannot be solved exactly. Second, except for simple regression problems such as Ridge or Lasso, the entire exact path of </a:t>
                </a:r>
                <a14:m>
                  <m:oMath xmlns:m="http://schemas.openxmlformats.org/officeDocument/2006/math">
                    <m:acc>
                      <m:accPr>
                        <m:chr m:val="̂"/>
                        <m:ctrlPr>
                          <a:rPr kumimoji="1" lang="en" altLang="zh-CN" sz="2000" i="1" dirty="0" smtClean="0">
                            <a:latin typeface="Cambria Math" panose="02040503050406030204" pitchFamily="18" charset="0"/>
                            <a:ea typeface="Microsoft YaHei" panose="020B0503020204020204" pitchFamily="34" charset="-122"/>
                          </a:rPr>
                        </m:ctrlPr>
                      </m:accPr>
                      <m:e>
                        <m:r>
                          <a:rPr kumimoji="1" lang="el-GR" altLang="zh-CN" sz="2000" i="1" dirty="0" smtClean="0">
                            <a:latin typeface="Cambria Math" panose="02040503050406030204" pitchFamily="18" charset="0"/>
                            <a:ea typeface="Microsoft YaHei" panose="020B0503020204020204" pitchFamily="34" charset="-122"/>
                          </a:rPr>
                          <m:t>𝛽</m:t>
                        </m:r>
                      </m:e>
                    </m:acc>
                    <m:r>
                      <a:rPr kumimoji="1" lang="el-GR"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m:t>
                    </m:r>
                  </m:oMath>
                </a14:m>
                <a:r>
                  <a:rPr kumimoji="1" lang="en" altLang="zh-CN" sz="2000" dirty="0">
                    <a:latin typeface="Microsoft YaHei" panose="020B0503020204020204" pitchFamily="34" charset="-122"/>
                    <a:ea typeface="Microsoft YaHei" panose="020B0503020204020204" pitchFamily="34" charset="-122"/>
                  </a:rPr>
                  <a:t> cannot be computed infinitely many times. Our basic idea to circumvent this difficulty is to rely on approximate solutions at a given precision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r>
                      <a:rPr kumimoji="1" lang="en" altLang="zh-CN" sz="2000" i="1" dirty="0" smtClean="0">
                        <a:latin typeface="Cambria Math" panose="02040503050406030204" pitchFamily="18" charset="0"/>
                        <a:ea typeface="Microsoft YaHei" panose="020B0503020204020204" pitchFamily="34" charset="-122"/>
                      </a:rPr>
                      <m:t> &gt; 0</m:t>
                    </m:r>
                  </m:oMath>
                </a14:m>
                <a:r>
                  <a:rPr kumimoji="1" lang="en" altLang="zh-CN" sz="2000" dirty="0">
                    <a:latin typeface="Microsoft YaHei" panose="020B0503020204020204" pitchFamily="34" charset="-122"/>
                    <a:ea typeface="Microsoft YaHei" panose="020B0503020204020204" pitchFamily="34" charset="-122"/>
                  </a:rPr>
                  <a:t>. Here, we call an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r>
                      <a:rPr kumimoji="1" lang="en" altLang="zh-CN" sz="2000" i="1" dirty="0" smtClean="0">
                        <a:latin typeface="Cambria Math" panose="02040503050406030204" pitchFamily="18" charset="0"/>
                        <a:ea typeface="Cambria Math" panose="02040503050406030204" pitchFamily="18" charset="0"/>
                      </a:rPr>
                      <m:t> </m:t>
                    </m:r>
                  </m:oMath>
                </a14:m>
                <a:r>
                  <a:rPr kumimoji="1" lang="en" altLang="zh-CN" sz="2000" dirty="0">
                    <a:latin typeface="Microsoft YaHei" panose="020B0503020204020204" pitchFamily="34" charset="-122"/>
                    <a:ea typeface="Microsoft YaHei" panose="020B0503020204020204" pitchFamily="34" charset="-122"/>
                  </a:rPr>
                  <a:t>-solution any vector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𝛽</m:t>
                    </m:r>
                  </m:oMath>
                </a14:m>
                <a:r>
                  <a:rPr kumimoji="1" lang="el-GR" altLang="zh-CN" sz="2000" dirty="0">
                    <a:latin typeface="Microsoft YaHei" panose="020B0503020204020204" pitchFamily="34" charset="-122"/>
                    <a:ea typeface="Microsoft YaHei" panose="020B0503020204020204" pitchFamily="34" charset="-122"/>
                  </a:rPr>
                  <a:t> </a:t>
                </a:r>
                <a:r>
                  <a:rPr kumimoji="1" lang="en" altLang="zh-CN" sz="2000" dirty="0">
                    <a:latin typeface="Microsoft YaHei" panose="020B0503020204020204" pitchFamily="34" charset="-122"/>
                    <a:ea typeface="Microsoft YaHei" panose="020B0503020204020204" pitchFamily="34" charset="-122"/>
                  </a:rPr>
                  <a:t>such that its objective value satisfies</a:t>
                </a:r>
              </a:p>
              <a:p>
                <a:pPr marL="0" indent="0">
                  <a:lnSpc>
                    <a:spcPct val="125000"/>
                  </a:lnSpc>
                  <a:buNone/>
                </a:pPr>
                <a14:m>
                  <m:oMathPara xmlns:m="http://schemas.openxmlformats.org/officeDocument/2006/math">
                    <m:oMathParaPr>
                      <m:jc m:val="right"/>
                    </m:oMathParaPr>
                    <m:oMath xmlns:m="http://schemas.openxmlformats.org/officeDocument/2006/math">
                      <m:sSub>
                        <m:sSubPr>
                          <m:ctrlPr>
                            <a:rPr kumimoji="1" lang="en" altLang="zh-CN" sz="200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𝑃</m:t>
                          </m:r>
                        </m:e>
                        <m:sub>
                          <m:r>
                            <a:rPr kumimoji="1" lang="en-US" altLang="zh-CN" sz="2000" b="0" i="1" smtClean="0">
                              <a:latin typeface="Cambria Math" panose="02040503050406030204" pitchFamily="18" charset="0"/>
                              <a:ea typeface="Microsoft YaHei" panose="020B0503020204020204" pitchFamily="34" charset="-122"/>
                            </a:rPr>
                            <m:t>𝑧</m:t>
                          </m:r>
                        </m:sub>
                      </m:sSub>
                      <m:d>
                        <m:dPr>
                          <m:ctrlPr>
                            <a:rPr kumimoji="1" lang="en-US" altLang="zh-CN" sz="2000" b="0" i="1"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Microsoft YaHei" panose="020B0503020204020204" pitchFamily="34" charset="-122"/>
                            </a:rPr>
                            <m:t>𝛽</m:t>
                          </m:r>
                        </m:e>
                      </m:d>
                      <m:r>
                        <a:rPr kumimoji="1" lang="en-US" altLang="zh-CN" sz="2000" b="0" i="1" smtClean="0">
                          <a:latin typeface="Cambria Math" panose="02040503050406030204" pitchFamily="18" charset="0"/>
                          <a:ea typeface="Microsoft YaHei" panose="020B0503020204020204" pitchFamily="34" charset="-122"/>
                        </a:rPr>
                        <m:t>−</m:t>
                      </m:r>
                      <m:sSub>
                        <m:sSubPr>
                          <m:ctrlPr>
                            <a:rPr kumimoji="1" lang="en" altLang="zh-CN" sz="200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𝑃</m:t>
                          </m:r>
                        </m:e>
                        <m:sub>
                          <m:r>
                            <a:rPr kumimoji="1" lang="en-US" altLang="zh-CN" sz="2000" b="0" i="1" smtClean="0">
                              <a:latin typeface="Cambria Math" panose="02040503050406030204" pitchFamily="18" charset="0"/>
                              <a:ea typeface="Microsoft YaHei" panose="020B0503020204020204" pitchFamily="34" charset="-122"/>
                            </a:rPr>
                            <m:t>𝑧</m:t>
                          </m:r>
                        </m:sub>
                      </m:sSub>
                      <m:d>
                        <m:dPr>
                          <m:ctrlPr>
                            <a:rPr kumimoji="1" lang="en-US" altLang="zh-CN" sz="2000" b="0" i="1" smtClean="0">
                              <a:latin typeface="Cambria Math" panose="02040503050406030204" pitchFamily="18" charset="0"/>
                              <a:ea typeface="Microsoft YaHei" panose="020B0503020204020204" pitchFamily="34" charset="-122"/>
                            </a:rPr>
                          </m:ctrlPr>
                        </m:dPr>
                        <m:e>
                          <m:acc>
                            <m:accPr>
                              <m:chr m:val="̂"/>
                              <m:ctrlPr>
                                <a:rPr kumimoji="1" lang="el-GR" altLang="zh-CN" sz="2000" i="1" dirty="0" smtClean="0">
                                  <a:latin typeface="Cambria Math" panose="02040503050406030204" pitchFamily="18" charset="0"/>
                                  <a:ea typeface="Microsoft YaHei" panose="020B0503020204020204" pitchFamily="34" charset="-122"/>
                                </a:rPr>
                              </m:ctrlPr>
                            </m:accPr>
                            <m:e>
                              <m:r>
                                <a:rPr kumimoji="1" lang="el-GR" altLang="zh-CN" sz="2000" i="1" dirty="0" smtClean="0">
                                  <a:latin typeface="Cambria Math" panose="02040503050406030204" pitchFamily="18" charset="0"/>
                                  <a:ea typeface="Microsoft YaHei" panose="020B0503020204020204" pitchFamily="34" charset="-122"/>
                                </a:rPr>
                                <m:t>𝛽</m:t>
                              </m:r>
                            </m:e>
                          </m:acc>
                          <m:d>
                            <m:dPr>
                              <m:ctrlPr>
                                <a:rPr kumimoji="1" lang="en-US" altLang="zh-CN" sz="2000" b="0" i="1" smtClean="0">
                                  <a:latin typeface="Cambria Math" panose="02040503050406030204" pitchFamily="18" charset="0"/>
                                  <a:ea typeface="Microsoft YaHei" panose="020B0503020204020204" pitchFamily="34" charset="-122"/>
                                </a:rPr>
                              </m:ctrlPr>
                            </m:dPr>
                            <m:e>
                              <m:r>
                                <a:rPr kumimoji="1" lang="en-US" altLang="zh-CN" sz="2000" b="0" i="1" smtClean="0">
                                  <a:latin typeface="Cambria Math" panose="02040503050406030204" pitchFamily="18" charset="0"/>
                                  <a:ea typeface="Microsoft YaHei" panose="020B0503020204020204" pitchFamily="34" charset="-122"/>
                                </a:rPr>
                                <m:t>𝑧</m:t>
                              </m:r>
                            </m:e>
                          </m:d>
                        </m:e>
                      </m:d>
                      <m:r>
                        <a:rPr kumimoji="1" lang="el-GR" altLang="zh-CN" sz="2000" i="1" dirty="0" smtClean="0">
                          <a:latin typeface="Cambria Math" panose="02040503050406030204" pitchFamily="18" charset="0"/>
                          <a:ea typeface="Cambria Math" panose="02040503050406030204" pitchFamily="18" charset="0"/>
                        </a:rPr>
                        <m:t>≤</m:t>
                      </m:r>
                      <m:r>
                        <a:rPr kumimoji="1" lang="el-GR" altLang="zh-CN" sz="2000" i="1" dirty="0" smtClean="0">
                          <a:latin typeface="Cambria Math" panose="02040503050406030204" pitchFamily="18" charset="0"/>
                          <a:ea typeface="Cambria Math" panose="02040503050406030204" pitchFamily="18" charset="0"/>
                        </a:rPr>
                        <m:t>𝜖</m:t>
                      </m:r>
                      <m:r>
                        <a:rPr kumimoji="1" lang="en-US" altLang="zh-CN" sz="2000" b="0" i="1" dirty="0" smtClean="0">
                          <a:latin typeface="Cambria Math" panose="02040503050406030204" pitchFamily="18" charset="0"/>
                          <a:ea typeface="Cambria Math" panose="02040503050406030204" pitchFamily="18" charset="0"/>
                        </a:rPr>
                        <m:t>                                                                 (7)</m:t>
                      </m:r>
                    </m:oMath>
                  </m:oMathPara>
                </a14:m>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4265035"/>
              </a:xfrm>
              <a:blipFill>
                <a:blip r:embed="rId3"/>
                <a:stretch>
                  <a:fillRect l="-603" r="-120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132198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err="1">
                <a:latin typeface="Microsoft YaHei" panose="020B0503020204020204" pitchFamily="34" charset="-122"/>
                <a:ea typeface="Microsoft YaHei" panose="020B0503020204020204" pitchFamily="34" charset="-122"/>
                <a:cs typeface="Times New Roman" panose="02020603050405020304" pitchFamily="18" charset="0"/>
              </a:rPr>
              <a:t>Homotopy</a:t>
            </a:r>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 Algorithm</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4797631"/>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An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𝑠𝑜𝑙𝑢𝑡𝑖𝑜𝑛</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can be found efficiently, under mild assumptions on the regularity of the function being optimized. In this section, we show that finite paths of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𝑠𝑜𝑙𝑢𝑡𝑖𝑜𝑛</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 can be computed for a wider class of regression problems. Indeed, it is not necessary to re-calculate a new solution for neighboring observations -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𝑖</m:t>
                    </m:r>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𝑒</m:t>
                    </m:r>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𝛽</m:t>
                    </m:r>
                    <m:r>
                      <a:rPr kumimoji="1" lang="el-GR"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and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𝛽</m:t>
                    </m:r>
                    <m:r>
                      <a:rPr kumimoji="1" lang="el-GR" altLang="zh-CN" sz="200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have the same performance when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𝑧</m:t>
                    </m:r>
                  </m:oMath>
                </a14:m>
                <a:r>
                  <a:rPr kumimoji="1" lang="en" altLang="zh-CN" sz="2000" dirty="0">
                    <a:latin typeface="Microsoft YaHei" panose="020B0503020204020204" pitchFamily="34" charset="-122"/>
                    <a:ea typeface="Microsoft YaHei" panose="020B0503020204020204" pitchFamily="34" charset="-122"/>
                  </a:rPr>
                  <a:t> is close to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oMath>
                </a14:m>
                <a:r>
                  <a:rPr kumimoji="1" lang="en" altLang="zh-CN" sz="2000" dirty="0">
                    <a:latin typeface="Microsoft YaHei" panose="020B0503020204020204" pitchFamily="34" charset="-122"/>
                    <a:ea typeface="Microsoft YaHei" panose="020B0503020204020204" pitchFamily="34" charset="-122"/>
                  </a:rPr>
                  <a:t>. We develop a precise analysis of this idea. Then, we show how this can be used to effectively approximate the conformal prediction set in Equation (6) based on exact solution, while preserving the coverage guarantee.</a:t>
                </a: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We recall the dual formulation of Equation (3):</a:t>
                </a:r>
              </a:p>
              <a:p>
                <a:pPr marL="0" indent="0">
                  <a:lnSpc>
                    <a:spcPct val="125000"/>
                  </a:lnSpc>
                  <a:buNone/>
                </a:pPr>
                <a14:m>
                  <m:oMathPara xmlns:m="http://schemas.openxmlformats.org/officeDocument/2006/math">
                    <m:oMathParaPr>
                      <m:jc m:val="right"/>
                    </m:oMathParaPr>
                    <m:oMath xmlns:m="http://schemas.openxmlformats.org/officeDocument/2006/math">
                      <m:acc>
                        <m:accPr>
                          <m:chr m:val="̂"/>
                          <m:ctrlPr>
                            <a:rPr kumimoji="1" lang="el-GR" altLang="zh-CN" sz="2000" i="1" smtClean="0">
                              <a:latin typeface="Cambria Math" panose="02040503050406030204" pitchFamily="18" charset="0"/>
                              <a:ea typeface="Cambria Math" panose="02040503050406030204" pitchFamily="18" charset="0"/>
                            </a:rPr>
                          </m:ctrlPr>
                        </m:accPr>
                        <m:e>
                          <m:r>
                            <a:rPr kumimoji="1" lang="el-GR" altLang="zh-CN" sz="2000" i="1" smtClean="0">
                              <a:latin typeface="Cambria Math" panose="02040503050406030204" pitchFamily="18" charset="0"/>
                              <a:ea typeface="Cambria Math" panose="02040503050406030204" pitchFamily="18" charset="0"/>
                            </a:rPr>
                            <m:t>𝜃</m:t>
                          </m:r>
                        </m:e>
                      </m:acc>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𝑧</m:t>
                      </m:r>
                      <m:r>
                        <a:rPr kumimoji="1" lang="en-US" altLang="zh-CN" sz="2000" b="0" i="1" smtClean="0">
                          <a:latin typeface="Cambria Math" panose="02040503050406030204" pitchFamily="18" charset="0"/>
                          <a:ea typeface="Cambria Math" panose="02040503050406030204" pitchFamily="18" charset="0"/>
                        </a:rPr>
                        <m:t>)</m:t>
                      </m:r>
                      <m:r>
                        <a:rPr kumimoji="1" lang="el-GR" altLang="zh-CN" sz="2000" i="1" smtClean="0">
                          <a:latin typeface="Cambria Math" panose="02040503050406030204" pitchFamily="18" charset="0"/>
                          <a:ea typeface="Cambria Math" panose="02040503050406030204" pitchFamily="18" charset="0"/>
                        </a:rPr>
                        <m:t>∈</m:t>
                      </m:r>
                      <m:func>
                        <m:funcPr>
                          <m:ctrlPr>
                            <a:rPr kumimoji="1" lang="en" altLang="zh-CN" sz="2000" i="1" smtClean="0">
                              <a:latin typeface="Cambria Math" panose="02040503050406030204" pitchFamily="18" charset="0"/>
                              <a:ea typeface="Cambria Math" panose="02040503050406030204" pitchFamily="18" charset="0"/>
                            </a:rPr>
                          </m:ctrlPr>
                        </m:funcPr>
                        <m:fName>
                          <m:limLow>
                            <m:limLowPr>
                              <m:ctrlPr>
                                <a:rPr kumimoji="1" lang="en" altLang="zh-CN" sz="2000" i="1" smtClean="0">
                                  <a:latin typeface="Cambria Math" panose="02040503050406030204" pitchFamily="18" charset="0"/>
                                  <a:ea typeface="Cambria Math" panose="02040503050406030204" pitchFamily="18" charset="0"/>
                                </a:rPr>
                              </m:ctrlPr>
                            </m:limLowPr>
                            <m:e>
                              <m:r>
                                <m:rPr>
                                  <m:sty m:val="p"/>
                                </m:rPr>
                                <a:rPr kumimoji="1" lang="en-US" altLang="zh-CN" sz="2000" b="0" i="0" smtClean="0">
                                  <a:latin typeface="Cambria Math" panose="02040503050406030204" pitchFamily="18" charset="0"/>
                                  <a:ea typeface="Cambria Math" panose="02040503050406030204" pitchFamily="18" charset="0"/>
                                </a:rPr>
                                <m:t>arg</m:t>
                              </m:r>
                              <m:r>
                                <a:rPr kumimoji="1" lang="en-US" altLang="zh-CN" sz="2000" b="0" i="1" smtClean="0">
                                  <a:latin typeface="Cambria Math" panose="02040503050406030204" pitchFamily="18" charset="0"/>
                                  <a:ea typeface="Cambria Math" panose="02040503050406030204" pitchFamily="18" charset="0"/>
                                </a:rPr>
                                <m:t>𝑚𝑎𝑥</m:t>
                              </m:r>
                            </m:e>
                            <m:lim>
                              <m:r>
                                <a:rPr kumimoji="1" lang="el-GR" altLang="zh-CN" sz="2000" i="1" smtClean="0">
                                  <a:latin typeface="Cambria Math" panose="02040503050406030204" pitchFamily="18" charset="0"/>
                                  <a:ea typeface="Cambria Math" panose="02040503050406030204" pitchFamily="18" charset="0"/>
                                </a:rPr>
                                <m:t>𝜃</m:t>
                              </m:r>
                              <m:r>
                                <a:rPr kumimoji="1" lang="en" altLang="zh-CN" sz="2000" i="1" smtClean="0">
                                  <a:latin typeface="Cambria Math" panose="02040503050406030204" pitchFamily="18" charset="0"/>
                                  <a:ea typeface="Cambria Math" panose="02040503050406030204" pitchFamily="18" charset="0"/>
                                </a:rPr>
                                <m:t>∈</m:t>
                              </m:r>
                              <m:sSup>
                                <m:sSupPr>
                                  <m:ctrlPr>
                                    <a:rPr kumimoji="1" lang="en" altLang="zh-CN" sz="2000" i="1" smtClean="0">
                                      <a:latin typeface="Cambria Math" panose="02040503050406030204" pitchFamily="18" charset="0"/>
                                      <a:ea typeface="Cambria Math" panose="02040503050406030204" pitchFamily="18" charset="0"/>
                                    </a:rPr>
                                  </m:ctrlPr>
                                </m:sSupPr>
                                <m:e>
                                  <m:r>
                                    <a:rPr kumimoji="1" lang="en" altLang="zh-CN" sz="2000" i="1" dirty="0" smtClean="0">
                                      <a:latin typeface="Cambria Math" panose="02040503050406030204" pitchFamily="18" charset="0"/>
                                      <a:ea typeface="Cambria Math" panose="02040503050406030204" pitchFamily="18" charset="0"/>
                                    </a:rPr>
                                    <m:t>ℝ</m:t>
                                  </m:r>
                                </m:e>
                                <m:sup>
                                  <m:r>
                                    <a:rPr kumimoji="1" lang="en-US" altLang="zh-CN" sz="2000" b="0" i="1" smtClean="0">
                                      <a:latin typeface="Cambria Math" panose="02040503050406030204" pitchFamily="18" charset="0"/>
                                      <a:ea typeface="Cambria Math" panose="02040503050406030204" pitchFamily="18" charset="0"/>
                                    </a:rPr>
                                    <m:t>𝑝</m:t>
                                  </m:r>
                                </m:sup>
                              </m:sSup>
                            </m:lim>
                          </m:limLow>
                        </m:fName>
                        <m:e>
                          <m:sSub>
                            <m:sSubPr>
                              <m:ctrlPr>
                                <a:rPr kumimoji="1" lang="en-US" altLang="zh-CN" sz="2000" b="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US" altLang="zh-CN" sz="2000" b="0" i="1" dirty="0" smtClean="0">
                                  <a:latin typeface="Cambria Math" panose="02040503050406030204" pitchFamily="18" charset="0"/>
                                  <a:ea typeface="Microsoft YaHei" panose="020B0503020204020204" pitchFamily="34" charset="-122"/>
                                </a:rPr>
                                <m:t>𝑧</m:t>
                              </m:r>
                            </m:sub>
                          </m:sSub>
                          <m:d>
                            <m:dPr>
                              <m:ctrlPr>
                                <a:rPr kumimoji="1" lang="en-US" altLang="zh-CN" sz="2000" b="0" i="1" smtClean="0">
                                  <a:latin typeface="Cambria Math" panose="02040503050406030204" pitchFamily="18" charset="0"/>
                                  <a:ea typeface="Cambria Math" panose="02040503050406030204" pitchFamily="18" charset="0"/>
                                </a:rPr>
                              </m:ctrlPr>
                            </m:dPr>
                            <m:e>
                              <m:r>
                                <a:rPr kumimoji="1" lang="el-GR" altLang="zh-CN" sz="2000" i="1" smtClean="0">
                                  <a:latin typeface="Cambria Math" panose="02040503050406030204" pitchFamily="18" charset="0"/>
                                  <a:ea typeface="Cambria Math" panose="02040503050406030204" pitchFamily="18" charset="0"/>
                                </a:rPr>
                                <m:t>𝜃</m:t>
                              </m:r>
                            </m:e>
                          </m:d>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m:t>
                          </m:r>
                          <m:nary>
                            <m:naryPr>
                              <m:chr m:val="∑"/>
                              <m:ctrlPr>
                                <a:rPr kumimoji="1" lang="en-US" altLang="zh-CN" sz="2000" b="0" i="1" smtClean="0">
                                  <a:latin typeface="Cambria Math" panose="02040503050406030204" pitchFamily="18" charset="0"/>
                                  <a:ea typeface="Cambria Math" panose="02040503050406030204" pitchFamily="18" charset="0"/>
                                </a:rPr>
                              </m:ctrlPr>
                            </m:naryPr>
                            <m:sub>
                              <m:r>
                                <m:rPr>
                                  <m:brk m:alnAt="23"/>
                                </m:rPr>
                                <a:rPr kumimoji="1" lang="en-US" altLang="zh-CN" sz="2000" b="0" i="1" smtClean="0">
                                  <a:latin typeface="Cambria Math" panose="02040503050406030204" pitchFamily="18" charset="0"/>
                                  <a:ea typeface="Cambria Math" panose="02040503050406030204" pitchFamily="18" charset="0"/>
                                </a:rPr>
                                <m:t>𝑖</m:t>
                              </m:r>
                              <m:r>
                                <a:rPr kumimoji="1" lang="en-US" altLang="zh-CN" sz="2000" b="0" i="1" smtClean="0">
                                  <a:latin typeface="Cambria Math" panose="02040503050406030204" pitchFamily="18" charset="0"/>
                                  <a:ea typeface="Cambria Math" panose="02040503050406030204" pitchFamily="18" charset="0"/>
                                </a:rPr>
                                <m:t>=1</m:t>
                              </m:r>
                            </m:sub>
                            <m:sup>
                              <m:r>
                                <a:rPr kumimoji="1" lang="en-US" altLang="zh-CN" sz="2000" b="0" i="1" smtClean="0">
                                  <a:latin typeface="Cambria Math" panose="02040503050406030204" pitchFamily="18" charset="0"/>
                                  <a:ea typeface="Cambria Math" panose="02040503050406030204" pitchFamily="18" charset="0"/>
                                </a:rPr>
                                <m:t>𝑛</m:t>
                              </m:r>
                            </m:sup>
                            <m:e>
                              <m:sSup>
                                <m:sSupPr>
                                  <m:ctrlPr>
                                    <a:rPr kumimoji="1" lang="en-US" altLang="zh-CN" sz="2000" b="0" i="1" dirty="0" smtClean="0">
                                      <a:latin typeface="Cambria Math" panose="02040503050406030204" pitchFamily="18" charset="0"/>
                                      <a:ea typeface="Cambria Math" panose="02040503050406030204" pitchFamily="18" charset="0"/>
                                    </a:rPr>
                                  </m:ctrlPr>
                                </m:sSupPr>
                                <m:e>
                                  <m:r>
                                    <a:rPr kumimoji="1" lang="en-US" altLang="zh-CN" sz="2000" b="0" i="1" dirty="0" smtClean="0">
                                      <a:latin typeface="Cambria Math" panose="02040503050406030204" pitchFamily="18" charset="0"/>
                                      <a:ea typeface="Cambria Math" panose="02040503050406030204" pitchFamily="18" charset="0"/>
                                    </a:rPr>
                                    <m:t>ℓ</m:t>
                                  </m:r>
                                </m:e>
                                <m:sup>
                                  <m:r>
                                    <a:rPr kumimoji="1" lang="en-US" altLang="zh-CN" sz="2000" b="0" i="1" dirty="0" smtClean="0">
                                      <a:latin typeface="Cambria Math" panose="02040503050406030204" pitchFamily="18" charset="0"/>
                                      <a:ea typeface="Cambria Math" panose="02040503050406030204" pitchFamily="18" charset="0"/>
                                    </a:rPr>
                                    <m:t>∗</m:t>
                                  </m:r>
                                </m:sup>
                              </m:sSup>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𝑦</m:t>
                                      </m:r>
                                    </m:e>
                                    <m:sub>
                                      <m:r>
                                        <a:rPr kumimoji="1" lang="en-US" altLang="zh-CN" sz="2000" b="0" i="1" dirty="0" smtClean="0">
                                          <a:latin typeface="Cambria Math" panose="02040503050406030204" pitchFamily="18" charset="0"/>
                                          <a:ea typeface="Cambria Math" panose="02040503050406030204" pitchFamily="18" charset="0"/>
                                        </a:rPr>
                                        <m:t>𝑖</m:t>
                                      </m:r>
                                    </m:sub>
                                  </m:sSub>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𝜆</m:t>
                                  </m:r>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l-GR" altLang="zh-CN" sz="2000" i="1" smtClean="0">
                                          <a:latin typeface="Cambria Math" panose="02040503050406030204" pitchFamily="18" charset="0"/>
                                          <a:ea typeface="Cambria Math" panose="02040503050406030204" pitchFamily="18" charset="0"/>
                                        </a:rPr>
                                        <m:t>𝜃</m:t>
                                      </m:r>
                                    </m:e>
                                    <m:sub>
                                      <m:r>
                                        <a:rPr kumimoji="1" lang="en-US" altLang="zh-CN" sz="2000" b="0" i="1" dirty="0" smtClean="0">
                                          <a:latin typeface="Cambria Math" panose="02040503050406030204" pitchFamily="18" charset="0"/>
                                          <a:ea typeface="Cambria Math" panose="02040503050406030204" pitchFamily="18" charset="0"/>
                                        </a:rPr>
                                        <m:t>𝑖</m:t>
                                      </m:r>
                                    </m:sub>
                                  </m:sSub>
                                </m:e>
                              </m:d>
                              <m:r>
                                <a:rPr kumimoji="1" lang="en-US" altLang="zh-CN" sz="2000" b="0" i="1" smtClean="0">
                                  <a:latin typeface="Cambria Math" panose="02040503050406030204" pitchFamily="18" charset="0"/>
                                  <a:ea typeface="Cambria Math" panose="02040503050406030204" pitchFamily="18" charset="0"/>
                                </a:rPr>
                                <m:t>−</m:t>
                              </m:r>
                              <m:sSup>
                                <m:sSupPr>
                                  <m:ctrlPr>
                                    <a:rPr kumimoji="1" lang="en-US" altLang="zh-CN" sz="2000" b="0" i="1" dirty="0" smtClean="0">
                                      <a:latin typeface="Cambria Math" panose="02040503050406030204" pitchFamily="18" charset="0"/>
                                      <a:ea typeface="Cambria Math" panose="02040503050406030204" pitchFamily="18" charset="0"/>
                                    </a:rPr>
                                  </m:ctrlPr>
                                </m:sSupPr>
                                <m:e>
                                  <m:r>
                                    <a:rPr kumimoji="1" lang="en-US" altLang="zh-CN" sz="2000" b="0" i="1" dirty="0" smtClean="0">
                                      <a:latin typeface="Cambria Math" panose="02040503050406030204" pitchFamily="18" charset="0"/>
                                      <a:ea typeface="Cambria Math" panose="02040503050406030204" pitchFamily="18" charset="0"/>
                                    </a:rPr>
                                    <m:t>ℓ</m:t>
                                  </m:r>
                                </m:e>
                                <m:sup>
                                  <m:r>
                                    <a:rPr kumimoji="1" lang="en-US" altLang="zh-CN" sz="2000" b="0" i="1" dirty="0" smtClean="0">
                                      <a:latin typeface="Cambria Math" panose="02040503050406030204" pitchFamily="18" charset="0"/>
                                      <a:ea typeface="Cambria Math" panose="02040503050406030204" pitchFamily="18" charset="0"/>
                                    </a:rPr>
                                    <m:t>∗</m:t>
                                  </m:r>
                                </m:sup>
                              </m:sSup>
                              <m:d>
                                <m:dPr>
                                  <m:ctrlPr>
                                    <a:rPr kumimoji="1" lang="en-US" altLang="zh-CN" sz="2000" b="0" i="1" dirty="0" smtClean="0">
                                      <a:latin typeface="Cambria Math" panose="02040503050406030204" pitchFamily="18" charset="0"/>
                                      <a:ea typeface="Cambria Math" panose="02040503050406030204" pitchFamily="18" charset="0"/>
                                    </a:rPr>
                                  </m:ctrlPr>
                                </m:dPr>
                                <m:e>
                                  <m:r>
                                    <a:rPr kumimoji="1" lang="en-US" altLang="zh-CN" sz="2000" b="0" i="1" dirty="0" smtClean="0">
                                      <a:latin typeface="Cambria Math" panose="02040503050406030204" pitchFamily="18" charset="0"/>
                                      <a:ea typeface="Cambria Math" panose="02040503050406030204" pitchFamily="18" charset="0"/>
                                    </a:rPr>
                                    <m:t>𝑧</m:t>
                                  </m:r>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𝜆</m:t>
                                  </m:r>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l-GR" altLang="zh-CN" sz="2000" i="1" smtClean="0">
                                          <a:latin typeface="Cambria Math" panose="02040503050406030204" pitchFamily="18" charset="0"/>
                                          <a:ea typeface="Cambria Math" panose="02040503050406030204" pitchFamily="18" charset="0"/>
                                        </a:rPr>
                                        <m:t>𝜃</m:t>
                                      </m:r>
                                    </m:e>
                                    <m:sub>
                                      <m:r>
                                        <a:rPr kumimoji="1" lang="en-US" altLang="zh-CN" sz="2000" b="0" i="1" smtClean="0">
                                          <a:latin typeface="Cambria Math" panose="02040503050406030204" pitchFamily="18" charset="0"/>
                                          <a:ea typeface="Cambria Math" panose="02040503050406030204" pitchFamily="18" charset="0"/>
                                        </a:rPr>
                                        <m:t>𝑛</m:t>
                                      </m:r>
                                      <m:r>
                                        <a:rPr kumimoji="1" lang="en-US" altLang="zh-CN" sz="2000" b="0" i="1" smtClean="0">
                                          <a:latin typeface="Cambria Math" panose="02040503050406030204" pitchFamily="18" charset="0"/>
                                          <a:ea typeface="Cambria Math" panose="02040503050406030204" pitchFamily="18" charset="0"/>
                                        </a:rPr>
                                        <m:t>+1</m:t>
                                      </m:r>
                                    </m:sub>
                                  </m:sSub>
                                </m:e>
                              </m:d>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𝜆</m:t>
                              </m:r>
                              <m:sSup>
                                <m:sSupPr>
                                  <m:ctrlPr>
                                    <a:rPr kumimoji="1" lang="el-GR" altLang="zh-CN" sz="2000" i="1" dirty="0" smtClean="0">
                                      <a:latin typeface="Cambria Math" panose="02040503050406030204" pitchFamily="18" charset="0"/>
                                      <a:ea typeface="Microsoft YaHei" panose="020B0503020204020204" pitchFamily="34" charset="-122"/>
                                    </a:rPr>
                                  </m:ctrlPr>
                                </m:sSupPr>
                                <m:e>
                                  <m:r>
                                    <a:rPr kumimoji="1" lang="el-GR" altLang="zh-CN" sz="2000" i="1" dirty="0" smtClean="0">
                                      <a:latin typeface="Cambria Math" panose="02040503050406030204" pitchFamily="18" charset="0"/>
                                      <a:ea typeface="Microsoft YaHei" panose="020B0503020204020204" pitchFamily="34" charset="-122"/>
                                    </a:rPr>
                                    <m:t>Ω</m:t>
                                  </m:r>
                                </m:e>
                                <m:sup>
                                  <m:r>
                                    <a:rPr kumimoji="1" lang="en-US" altLang="zh-CN" sz="2000" b="0" i="1" dirty="0" smtClean="0">
                                      <a:latin typeface="Cambria Math" panose="02040503050406030204" pitchFamily="18" charset="0"/>
                                      <a:ea typeface="Microsoft YaHei" panose="020B0503020204020204" pitchFamily="34" charset="-122"/>
                                    </a:rPr>
                                    <m:t>∗</m:t>
                                  </m:r>
                                </m:sup>
                              </m:sSup>
                              <m:d>
                                <m:dPr>
                                  <m:ctrlPr>
                                    <a:rPr kumimoji="1" lang="en-US" altLang="zh-CN" sz="2000" b="0" i="1" dirty="0" smtClean="0">
                                      <a:latin typeface="Cambria Math" panose="02040503050406030204" pitchFamily="18" charset="0"/>
                                      <a:ea typeface="Microsoft YaHei" panose="020B0503020204020204" pitchFamily="34" charset="-122"/>
                                    </a:rPr>
                                  </m:ctrlPr>
                                </m:dPr>
                                <m:e>
                                  <m:sSup>
                                    <m:sSupPr>
                                      <m:ctrlPr>
                                        <a:rPr kumimoji="1" lang="en-US" altLang="zh-CN" sz="2000" b="0" i="1" dirty="0" smtClean="0">
                                          <a:latin typeface="Cambria Math" panose="02040503050406030204" pitchFamily="18" charset="0"/>
                                          <a:ea typeface="Microsoft YaHei" panose="020B0503020204020204" pitchFamily="34" charset="-122"/>
                                        </a:rPr>
                                      </m:ctrlPr>
                                    </m:sSupPr>
                                    <m:e>
                                      <m:r>
                                        <a:rPr kumimoji="1" lang="en-US" altLang="zh-CN" sz="2000" b="0" i="1" dirty="0" smtClean="0">
                                          <a:latin typeface="Cambria Math" panose="02040503050406030204" pitchFamily="18" charset="0"/>
                                          <a:ea typeface="Microsoft YaHei" panose="020B0503020204020204" pitchFamily="34" charset="-122"/>
                                        </a:rPr>
                                        <m:t>𝑥</m:t>
                                      </m:r>
                                    </m:e>
                                    <m:sup>
                                      <m:r>
                                        <a:rPr kumimoji="1" lang="en-US" altLang="zh-CN" sz="2000" b="0" i="1" dirty="0" smtClean="0">
                                          <a:latin typeface="Cambria Math" panose="02040503050406030204" pitchFamily="18" charset="0"/>
                                          <a:ea typeface="Microsoft YaHei" panose="020B0503020204020204" pitchFamily="34" charset="-122"/>
                                        </a:rPr>
                                        <m:t>𝑇</m:t>
                                      </m:r>
                                    </m:sup>
                                  </m:sSup>
                                  <m:r>
                                    <a:rPr kumimoji="1" lang="el-GR" altLang="zh-CN" sz="2000" i="1" smtClean="0">
                                      <a:latin typeface="Cambria Math" panose="02040503050406030204" pitchFamily="18" charset="0"/>
                                      <a:ea typeface="Cambria Math" panose="02040503050406030204" pitchFamily="18" charset="0"/>
                                    </a:rPr>
                                    <m:t>𝜃</m:t>
                                  </m:r>
                                </m:e>
                              </m:d>
                            </m:e>
                          </m:nary>
                        </m:e>
                      </m:func>
                      <m:r>
                        <a:rPr kumimoji="1" lang="en-US" altLang="zh-CN" sz="2000" b="0" i="1" smtClean="0">
                          <a:latin typeface="Cambria Math" panose="02040503050406030204" pitchFamily="18" charset="0"/>
                          <a:ea typeface="Cambria Math" panose="02040503050406030204" pitchFamily="18" charset="0"/>
                        </a:rPr>
                        <m:t>               (</m:t>
                      </m:r>
                      <m:r>
                        <a:rPr kumimoji="1" lang="en-US" altLang="zh-CN" sz="2000" b="0" i="1" smtClean="0">
                          <a:latin typeface="Cambria Math" panose="02040503050406030204" pitchFamily="18" charset="0"/>
                          <a:ea typeface="Cambria Math" panose="02040503050406030204" pitchFamily="18" charset="0"/>
                        </a:rPr>
                        <m:t>8</m:t>
                      </m:r>
                      <m:r>
                        <a:rPr kumimoji="1" lang="en-US" altLang="zh-CN" sz="2000" b="0" i="1" smtClean="0">
                          <a:latin typeface="Cambria Math" panose="02040503050406030204" pitchFamily="18" charset="0"/>
                          <a:ea typeface="Cambria Math" panose="02040503050406030204" pitchFamily="18" charset="0"/>
                        </a:rPr>
                        <m:t>)</m:t>
                      </m:r>
                    </m:oMath>
                  </m:oMathPara>
                </a14:m>
                <a:endParaRPr kumimoji="1" lang="el-GR"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4797631"/>
              </a:xfrm>
              <a:blipFill>
                <a:blip r:embed="rId3"/>
                <a:stretch>
                  <a:fillRect l="-603" r="-1206" b="-2857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4062747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err="1">
                <a:latin typeface="Microsoft YaHei" panose="020B0503020204020204" pitchFamily="34" charset="-122"/>
                <a:ea typeface="Microsoft YaHei" panose="020B0503020204020204" pitchFamily="34" charset="-122"/>
                <a:cs typeface="Times New Roman" panose="02020603050405020304" pitchFamily="18" charset="0"/>
              </a:rPr>
              <a:t>Homotopy</a:t>
            </a:r>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 Algorithm</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4797631"/>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For a primal/dual pair of vectors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m:t>
                    </m:r>
                    <m:r>
                      <a:rPr kumimoji="1" lang="el-GR" altLang="zh-CN" sz="2000" i="1" dirty="0" smtClean="0">
                        <a:latin typeface="Cambria Math" panose="02040503050406030204" pitchFamily="18" charset="0"/>
                        <a:ea typeface="Microsoft YaHei" panose="020B0503020204020204" pitchFamily="34" charset="-122"/>
                      </a:rPr>
                      <m:t>𝛽</m:t>
                    </m:r>
                    <m:r>
                      <a:rPr kumimoji="1" lang="el-GR"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𝜃</m:t>
                    </m:r>
                    <m:r>
                      <a:rPr kumimoji="1" lang="el-GR"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in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𝑑𝑜𝑚</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𝑃</m:t>
                        </m:r>
                      </m:e>
                      <m:sub>
                        <m:r>
                          <a:rPr kumimoji="1" lang="en" altLang="zh-CN" sz="2000" i="1" dirty="0" smtClean="0">
                            <a:latin typeface="Cambria Math" panose="02040503050406030204" pitchFamily="18" charset="0"/>
                            <a:ea typeface="Microsoft YaHei" panose="020B0503020204020204" pitchFamily="34" charset="-122"/>
                          </a:rPr>
                          <m:t>𝑧</m:t>
                        </m:r>
                      </m:sub>
                    </m:sSub>
                    <m:r>
                      <a:rPr kumimoji="1" lang="en" altLang="zh-CN" sz="2000" i="1" dirty="0" smtClean="0">
                        <a:latin typeface="Cambria Math" panose="02040503050406030204" pitchFamily="18" charset="0"/>
                        <a:ea typeface="Microsoft YaHei" panose="020B0503020204020204" pitchFamily="34" charset="-122"/>
                      </a:rPr>
                      <m:t> × </m:t>
                    </m:r>
                    <m:r>
                      <a:rPr kumimoji="1" lang="en" altLang="zh-CN" sz="2000" i="1" dirty="0" err="1" smtClean="0">
                        <a:latin typeface="Cambria Math" panose="02040503050406030204" pitchFamily="18" charset="0"/>
                        <a:ea typeface="Microsoft YaHei" panose="020B0503020204020204" pitchFamily="34" charset="-122"/>
                      </a:rPr>
                      <m:t>𝑑𝑜𝑚</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 altLang="zh-CN" sz="2000" i="1" dirty="0" smtClean="0">
                            <a:latin typeface="Cambria Math" panose="02040503050406030204" pitchFamily="18" charset="0"/>
                            <a:ea typeface="Microsoft YaHei" panose="020B0503020204020204" pitchFamily="34" charset="-122"/>
                          </a:rPr>
                          <m:t>𝑧</m:t>
                        </m:r>
                      </m:sub>
                    </m:sSub>
                  </m:oMath>
                </a14:m>
                <a:r>
                  <a:rPr kumimoji="1" lang="en" altLang="zh-CN" sz="2000" dirty="0">
                    <a:latin typeface="Microsoft YaHei" panose="020B0503020204020204" pitchFamily="34" charset="-122"/>
                    <a:ea typeface="Microsoft YaHei" panose="020B0503020204020204" pitchFamily="34" charset="-122"/>
                  </a:rPr>
                  <a:t>, the duality gap is defined as</a:t>
                </a:r>
              </a:p>
              <a:p>
                <a:pPr marL="0" indent="0">
                  <a:lnSpc>
                    <a:spcPct val="125000"/>
                  </a:lnSpc>
                  <a:buNone/>
                </a:pPr>
                <a14:m>
                  <m:oMathPara xmlns:m="http://schemas.openxmlformats.org/officeDocument/2006/math">
                    <m:oMathParaPr>
                      <m:jc m:val="centerGroup"/>
                    </m:oMathParaPr>
                    <m:oMath xmlns:m="http://schemas.openxmlformats.org/officeDocument/2006/math">
                      <m:sSub>
                        <m:sSubPr>
                          <m:ctrlPr>
                            <a:rPr kumimoji="1" lang="en" altLang="zh-CN" sz="200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𝐺𝑎𝑝</m:t>
                          </m:r>
                        </m:e>
                        <m:sub>
                          <m:r>
                            <a:rPr kumimoji="1" lang="en-US" altLang="zh-CN" sz="2000" b="0" i="1" smtClean="0">
                              <a:latin typeface="Cambria Math" panose="02040503050406030204" pitchFamily="18" charset="0"/>
                              <a:ea typeface="Microsoft YaHei" panose="020B0503020204020204" pitchFamily="34" charset="-122"/>
                            </a:rPr>
                            <m:t>𝑧</m:t>
                          </m:r>
                        </m:sub>
                      </m:sSub>
                      <m:d>
                        <m:dPr>
                          <m:ctrlPr>
                            <a:rPr kumimoji="1" lang="en" altLang="zh-CN" sz="2000" i="1" dirty="0"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Microsoft YaHei" panose="020B0503020204020204" pitchFamily="34" charset="-122"/>
                            </a:rPr>
                            <m:t>𝛽</m:t>
                          </m:r>
                          <m:d>
                            <m:dPr>
                              <m:ctrlPr>
                                <a:rPr kumimoji="1" lang="el-GR"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𝜃</m:t>
                          </m:r>
                          <m:d>
                            <m:dPr>
                              <m:ctrlPr>
                                <a:rPr kumimoji="1" lang="el-GR"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e>
                      </m:d>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𝑃</m:t>
                          </m:r>
                        </m:e>
                        <m:sub>
                          <m:r>
                            <a:rPr kumimoji="1" lang="en" altLang="zh-CN" sz="2000" i="1" dirty="0" smtClean="0">
                              <a:latin typeface="Cambria Math" panose="02040503050406030204" pitchFamily="18" charset="0"/>
                              <a:ea typeface="Microsoft YaHei" panose="020B0503020204020204" pitchFamily="34" charset="-122"/>
                            </a:rPr>
                            <m:t>𝑧</m:t>
                          </m:r>
                        </m:sub>
                      </m:sSub>
                      <m:d>
                        <m:dPr>
                          <m:ctrlPr>
                            <a:rPr kumimoji="1" lang="en-US" altLang="zh-CN" sz="2000" b="0" i="1" dirty="0"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Microsoft YaHei" panose="020B0503020204020204" pitchFamily="34" charset="-122"/>
                            </a:rPr>
                            <m:t>𝛽</m:t>
                          </m:r>
                          <m:d>
                            <m:dPr>
                              <m:ctrlPr>
                                <a:rPr kumimoji="1" lang="el-GR"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e>
                      </m:d>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 altLang="zh-CN" sz="2000" i="1" dirty="0" smtClean="0">
                              <a:latin typeface="Cambria Math" panose="02040503050406030204" pitchFamily="18" charset="0"/>
                              <a:ea typeface="Microsoft YaHei" panose="020B0503020204020204" pitchFamily="34" charset="-122"/>
                            </a:rPr>
                            <m:t>𝑧</m:t>
                          </m:r>
                        </m:sub>
                      </m:sSub>
                      <m:d>
                        <m:dPr>
                          <m:ctrlPr>
                            <a:rPr kumimoji="1" lang="en-US" altLang="zh-CN" sz="2000" b="0" i="1" dirty="0"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Cambria Math" panose="02040503050406030204" pitchFamily="18" charset="0"/>
                            </a:rPr>
                            <m:t>𝜃</m:t>
                          </m:r>
                          <m:d>
                            <m:dPr>
                              <m:ctrlPr>
                                <a:rPr kumimoji="1" lang="el-GR"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e>
                      </m:d>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Weak duality ensures that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𝑃</m:t>
                        </m:r>
                      </m:e>
                      <m:sub>
                        <m:r>
                          <a:rPr kumimoji="1" lang="en" altLang="zh-CN" sz="2000" i="1" dirty="0" smtClean="0">
                            <a:latin typeface="Cambria Math" panose="02040503050406030204" pitchFamily="18" charset="0"/>
                            <a:ea typeface="Microsoft YaHei" panose="020B0503020204020204" pitchFamily="34" charset="-122"/>
                          </a:rPr>
                          <m:t>𝑧</m:t>
                        </m:r>
                      </m:sub>
                    </m:sSub>
                    <m:d>
                      <m:dPr>
                        <m:ctrlPr>
                          <a:rPr kumimoji="1" lang="en-US" altLang="zh-CN" sz="2000" b="0" i="1" dirty="0"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Microsoft YaHei" panose="020B0503020204020204" pitchFamily="34" charset="-122"/>
                          </a:rPr>
                          <m:t>𝛽</m:t>
                        </m:r>
                        <m:d>
                          <m:dPr>
                            <m:ctrlPr>
                              <a:rPr kumimoji="1" lang="el-GR"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e>
                    </m:d>
                    <m:r>
                      <a:rPr kumimoji="1" lang="en-US" altLang="zh-CN" sz="2000" i="1" dirty="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 altLang="zh-CN" sz="2000" i="1" dirty="0" smtClean="0">
                            <a:latin typeface="Cambria Math" panose="02040503050406030204" pitchFamily="18" charset="0"/>
                            <a:ea typeface="Microsoft YaHei" panose="020B0503020204020204" pitchFamily="34" charset="-122"/>
                          </a:rPr>
                          <m:t>𝑧</m:t>
                        </m:r>
                      </m:sub>
                    </m:sSub>
                    <m:d>
                      <m:dPr>
                        <m:ctrlPr>
                          <a:rPr kumimoji="1" lang="en-US" altLang="zh-CN" sz="2000" b="0" i="1" dirty="0"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Cambria Math" panose="02040503050406030204" pitchFamily="18" charset="0"/>
                          </a:rPr>
                          <m:t>𝜃</m:t>
                        </m:r>
                        <m:d>
                          <m:dPr>
                            <m:ctrlPr>
                              <a:rPr kumimoji="1" lang="el-GR"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e>
                    </m:d>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,which yields an upper bound for the approximation error of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𝛽</m:t>
                    </m:r>
                    <m:r>
                      <a:rPr kumimoji="1" lang="el-GR"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m:t>
                    </m:r>
                  </m:oMath>
                </a14:m>
                <a:r>
                  <a:rPr kumimoji="1" lang="en" altLang="zh-CN" sz="2000" dirty="0">
                    <a:latin typeface="Microsoft YaHei" panose="020B0503020204020204" pitchFamily="34" charset="-122"/>
                    <a:ea typeface="Microsoft YaHei" panose="020B0503020204020204" pitchFamily="34" charset="-122"/>
                  </a:rPr>
                  <a:t> in Equation (7)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𝑖</m:t>
                    </m:r>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𝑒</m:t>
                    </m:r>
                    <m:r>
                      <a:rPr kumimoji="1" lang="en" altLang="zh-CN" sz="2000" i="1" dirty="0" smtClean="0">
                        <a:latin typeface="Cambria Math" panose="02040503050406030204" pitchFamily="18" charset="0"/>
                        <a:ea typeface="Microsoft YaHei" panose="020B0503020204020204" pitchFamily="34" charset="-122"/>
                      </a:rPr>
                      <m:t>.</m:t>
                    </m:r>
                  </m:oMath>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14:m>
                  <m:oMathPara xmlns:m="http://schemas.openxmlformats.org/officeDocument/2006/math">
                    <m:oMathParaPr>
                      <m:jc m:val="centerGroup"/>
                    </m:oMathParaPr>
                    <m:oMath xmlns:m="http://schemas.openxmlformats.org/officeDocument/2006/math">
                      <m:sSub>
                        <m:sSubPr>
                          <m:ctrlPr>
                            <a:rPr kumimoji="1" lang="en" altLang="zh-CN" sz="200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𝑃</m:t>
                          </m:r>
                        </m:e>
                        <m:sub>
                          <m:r>
                            <a:rPr kumimoji="1" lang="en-US" altLang="zh-CN" sz="2000" b="0" i="1" smtClean="0">
                              <a:latin typeface="Cambria Math" panose="02040503050406030204" pitchFamily="18" charset="0"/>
                              <a:ea typeface="Microsoft YaHei" panose="020B0503020204020204" pitchFamily="34" charset="-122"/>
                            </a:rPr>
                            <m:t>𝑧</m:t>
                          </m:r>
                        </m:sub>
                      </m:sSub>
                      <m:d>
                        <m:dPr>
                          <m:ctrlPr>
                            <a:rPr kumimoji="1" lang="en-US" altLang="zh-CN" sz="2000" b="0" i="1"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Microsoft YaHei" panose="020B0503020204020204" pitchFamily="34" charset="-122"/>
                            </a:rPr>
                            <m:t>𝛽</m:t>
                          </m:r>
                        </m:e>
                      </m:d>
                      <m:r>
                        <a:rPr kumimoji="1" lang="en-US" altLang="zh-CN" sz="2000" b="0" i="1" smtClean="0">
                          <a:latin typeface="Cambria Math" panose="02040503050406030204" pitchFamily="18" charset="0"/>
                          <a:ea typeface="Microsoft YaHei" panose="020B0503020204020204" pitchFamily="34" charset="-122"/>
                        </a:rPr>
                        <m:t>−</m:t>
                      </m:r>
                      <m:sSub>
                        <m:sSubPr>
                          <m:ctrlPr>
                            <a:rPr kumimoji="1" lang="en" altLang="zh-CN" sz="200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𝑃</m:t>
                          </m:r>
                        </m:e>
                        <m:sub>
                          <m:r>
                            <a:rPr kumimoji="1" lang="en-US" altLang="zh-CN" sz="2000" b="0" i="1" smtClean="0">
                              <a:latin typeface="Cambria Math" panose="02040503050406030204" pitchFamily="18" charset="0"/>
                              <a:ea typeface="Microsoft YaHei" panose="020B0503020204020204" pitchFamily="34" charset="-122"/>
                            </a:rPr>
                            <m:t>𝑧</m:t>
                          </m:r>
                        </m:sub>
                      </m:sSub>
                      <m:d>
                        <m:dPr>
                          <m:ctrlPr>
                            <a:rPr kumimoji="1" lang="en-US" altLang="zh-CN" sz="2000" b="0" i="1" smtClean="0">
                              <a:latin typeface="Cambria Math" panose="02040503050406030204" pitchFamily="18" charset="0"/>
                              <a:ea typeface="Microsoft YaHei" panose="020B0503020204020204" pitchFamily="34" charset="-122"/>
                            </a:rPr>
                          </m:ctrlPr>
                        </m:dPr>
                        <m:e>
                          <m:acc>
                            <m:accPr>
                              <m:chr m:val="̂"/>
                              <m:ctrlPr>
                                <a:rPr kumimoji="1" lang="el-GR" altLang="zh-CN" sz="2000" i="1" dirty="0" smtClean="0">
                                  <a:latin typeface="Cambria Math" panose="02040503050406030204" pitchFamily="18" charset="0"/>
                                  <a:ea typeface="Microsoft YaHei" panose="020B0503020204020204" pitchFamily="34" charset="-122"/>
                                </a:rPr>
                              </m:ctrlPr>
                            </m:accPr>
                            <m:e>
                              <m:r>
                                <a:rPr kumimoji="1" lang="el-GR" altLang="zh-CN" sz="2000" i="1" dirty="0" smtClean="0">
                                  <a:latin typeface="Cambria Math" panose="02040503050406030204" pitchFamily="18" charset="0"/>
                                  <a:ea typeface="Microsoft YaHei" panose="020B0503020204020204" pitchFamily="34" charset="-122"/>
                                </a:rPr>
                                <m:t>𝛽</m:t>
                              </m:r>
                            </m:e>
                          </m:acc>
                          <m:d>
                            <m:dPr>
                              <m:ctrlPr>
                                <a:rPr kumimoji="1" lang="en-US" altLang="zh-CN" sz="2000" b="0" i="1" smtClean="0">
                                  <a:latin typeface="Cambria Math" panose="02040503050406030204" pitchFamily="18" charset="0"/>
                                  <a:ea typeface="Microsoft YaHei" panose="020B0503020204020204" pitchFamily="34" charset="-122"/>
                                </a:rPr>
                              </m:ctrlPr>
                            </m:dPr>
                            <m:e>
                              <m:r>
                                <a:rPr kumimoji="1" lang="en-US" altLang="zh-CN" sz="2000" b="0" i="1" smtClean="0">
                                  <a:latin typeface="Cambria Math" panose="02040503050406030204" pitchFamily="18" charset="0"/>
                                  <a:ea typeface="Microsoft YaHei" panose="020B0503020204020204" pitchFamily="34" charset="-122"/>
                                </a:rPr>
                                <m:t>𝑧</m:t>
                              </m:r>
                            </m:e>
                          </m:d>
                        </m:e>
                      </m:d>
                      <m:r>
                        <a:rPr kumimoji="1" lang="en-US" altLang="zh-CN" sz="2000" b="0" i="1" smtClean="0">
                          <a:latin typeface="Cambria Math" panose="02040503050406030204" pitchFamily="18" charset="0"/>
                          <a:ea typeface="Cambria Math" panose="02040503050406030204" pitchFamily="18" charset="0"/>
                        </a:rPr>
                        <m:t>≤</m:t>
                      </m:r>
                      <m:sSub>
                        <m:sSubPr>
                          <m:ctrlPr>
                            <a:rPr kumimoji="1" lang="en" altLang="zh-CN" sz="200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𝐺𝑎𝑝</m:t>
                          </m:r>
                        </m:e>
                        <m:sub>
                          <m:r>
                            <a:rPr kumimoji="1" lang="en-US" altLang="zh-CN" sz="2000" b="0" i="1" smtClean="0">
                              <a:latin typeface="Cambria Math" panose="02040503050406030204" pitchFamily="18" charset="0"/>
                              <a:ea typeface="Microsoft YaHei" panose="020B0503020204020204" pitchFamily="34" charset="-122"/>
                            </a:rPr>
                            <m:t>𝑧</m:t>
                          </m:r>
                        </m:sub>
                      </m:sSub>
                      <m:d>
                        <m:dPr>
                          <m:ctrlPr>
                            <a:rPr kumimoji="1" lang="en" altLang="zh-CN" sz="2000" i="1" dirty="0"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Microsoft YaHei" panose="020B0503020204020204" pitchFamily="34" charset="-122"/>
                            </a:rPr>
                            <m:t>𝛽</m:t>
                          </m:r>
                          <m:d>
                            <m:dPr>
                              <m:ctrlPr>
                                <a:rPr kumimoji="1" lang="el-GR"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𝜃</m:t>
                          </m:r>
                          <m:d>
                            <m:dPr>
                              <m:ctrlPr>
                                <a:rPr kumimoji="1" lang="el-GR"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e>
                      </m:d>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This will allow us to keep track of the approximation error when the parameters of the objective function change. Given any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𝛽</m:t>
                    </m:r>
                  </m:oMath>
                </a14:m>
                <a:r>
                  <a:rPr kumimoji="1" lang="el-GR" altLang="zh-CN" sz="2000" dirty="0">
                    <a:latin typeface="Microsoft YaHei" panose="020B0503020204020204" pitchFamily="34" charset="-122"/>
                    <a:ea typeface="Microsoft YaHei" panose="020B0503020204020204" pitchFamily="34" charset="-122"/>
                  </a:rPr>
                  <a:t> </a:t>
                </a:r>
                <a:r>
                  <a:rPr kumimoji="1" lang="en" altLang="zh-CN" sz="2000" dirty="0">
                    <a:latin typeface="Microsoft YaHei" panose="020B0503020204020204" pitchFamily="34" charset="-122"/>
                    <a:ea typeface="Microsoft YaHei" panose="020B0503020204020204" pitchFamily="34" charset="-122"/>
                  </a:rPr>
                  <a:t>such that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𝐺𝑎𝑝</m:t>
                    </m:r>
                    <m:r>
                      <a:rPr kumimoji="1" lang="en" altLang="zh-CN" sz="2000" i="1" dirty="0" smtClean="0">
                        <a:latin typeface="Cambria Math" panose="02040503050406030204" pitchFamily="18" charset="0"/>
                        <a:ea typeface="Microsoft YaHei" panose="020B0503020204020204" pitchFamily="34" charset="-122"/>
                      </a:rPr>
                      <m:t>(</m:t>
                    </m:r>
                    <m:r>
                      <a:rPr kumimoji="1" lang="el-GR" altLang="zh-CN" sz="2000" i="1" dirty="0" smtClean="0">
                        <a:latin typeface="Cambria Math" panose="02040503050406030204" pitchFamily="18" charset="0"/>
                        <a:ea typeface="Microsoft YaHei" panose="020B0503020204020204" pitchFamily="34" charset="-122"/>
                      </a:rPr>
                      <m:t>𝛽</m:t>
                    </m:r>
                    <m:r>
                      <a:rPr kumimoji="1" lang="el-GR"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𝜃</m:t>
                    </m:r>
                    <m:r>
                      <a:rPr kumimoji="1" lang="el-GR" altLang="zh-CN" sz="2000" i="1" dirty="0" smtClean="0">
                        <a:latin typeface="Cambria Math" panose="02040503050406030204" pitchFamily="18" charset="0"/>
                        <a:ea typeface="Microsoft YaHei" panose="020B0503020204020204" pitchFamily="34" charset="-122"/>
                      </a:rPr>
                      <m:t>) ≤ </m:t>
                    </m:r>
                    <m:r>
                      <a:rPr kumimoji="1" lang="el-GR" altLang="zh-CN" sz="2000" i="1" dirty="0" smtClean="0">
                        <a:latin typeface="Cambria Math" panose="02040503050406030204" pitchFamily="18" charset="0"/>
                        <a:ea typeface="Cambria Math" panose="02040503050406030204" pitchFamily="18" charset="0"/>
                      </a:rPr>
                      <m:t>𝜖</m:t>
                    </m:r>
                    <m:r>
                      <a:rPr kumimoji="1" lang="el-GR" altLang="zh-CN" sz="2000" i="1" dirty="0" smtClean="0">
                        <a:latin typeface="Cambria Math" panose="02040503050406030204" pitchFamily="18" charset="0"/>
                        <a:ea typeface="Microsoft YaHei" panose="020B0503020204020204" pitchFamily="34" charset="-122"/>
                      </a:rPr>
                      <m:t> </m:t>
                    </m:r>
                    <m:r>
                      <a:rPr kumimoji="1" lang="en" altLang="zh-CN" sz="2000" i="1" dirty="0" smtClean="0">
                        <a:latin typeface="Cambria Math" panose="02040503050406030204" pitchFamily="18" charset="0"/>
                        <a:ea typeface="Microsoft YaHei" panose="020B0503020204020204" pitchFamily="34" charset="-122"/>
                      </a:rPr>
                      <m:t>𝑖</m:t>
                    </m:r>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𝑒</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an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𝑠𝑜𝑙𝑢𝑡𝑖𝑜𝑛</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for problem (1), we explore the candidates for </a:t>
                </a:r>
                <a14:m>
                  <m:oMath xmlns:m="http://schemas.openxmlformats.org/officeDocument/2006/math">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𝑦</m:t>
                        </m:r>
                      </m:e>
                      <m:sub>
                        <m:r>
                          <a:rPr kumimoji="1" lang="en-US" altLang="zh-CN" sz="2000" b="0" i="1" smtClean="0">
                            <a:latin typeface="Cambria Math" panose="02040503050406030204" pitchFamily="18" charset="0"/>
                            <a:ea typeface="Microsoft YaHei" panose="020B0503020204020204" pitchFamily="34" charset="-122"/>
                          </a:rPr>
                          <m:t>𝑛</m:t>
                        </m:r>
                        <m:r>
                          <a:rPr kumimoji="1" lang="en-US" altLang="zh-CN" sz="2000" b="0" i="1" smtClean="0">
                            <a:latin typeface="Cambria Math" panose="02040503050406030204" pitchFamily="18" charset="0"/>
                            <a:ea typeface="Microsoft YaHei" panose="020B0503020204020204" pitchFamily="34" charset="-122"/>
                          </a:rPr>
                          <m:t>+1</m:t>
                        </m:r>
                      </m:sub>
                    </m:sSub>
                    <m:r>
                      <a:rPr kumimoji="1" lang="en-US" altLang="zh-CN" sz="2000" b="0" i="1"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with the parameterization of the real line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𝑡</m:t>
                        </m:r>
                      </m:sub>
                    </m:sSub>
                  </m:oMath>
                </a14:m>
                <a:r>
                  <a:rPr kumimoji="1" lang="en" altLang="zh-CN" sz="2000" dirty="0">
                    <a:latin typeface="Microsoft YaHei" panose="020B0503020204020204" pitchFamily="34" charset="-122"/>
                    <a:ea typeface="Microsoft YaHei" panose="020B0503020204020204" pitchFamily="34" charset="-122"/>
                  </a:rPr>
                  <a:t> defined as</a:t>
                </a:r>
              </a:p>
              <a:p>
                <a:pPr marL="0" indent="0">
                  <a:lnSpc>
                    <a:spcPct val="125000"/>
                  </a:lnSpc>
                  <a:buNone/>
                </a:pPr>
                <a14:m>
                  <m:oMathPara xmlns:m="http://schemas.openxmlformats.org/officeDocument/2006/math">
                    <m:oMathParaPr>
                      <m:jc m:val="right"/>
                    </m:oMathParaPr>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𝑡</m:t>
                          </m:r>
                        </m:sub>
                      </m:sSub>
                      <m:r>
                        <a:rPr kumimoji="1" lang="en-US" altLang="zh-CN" sz="2000" b="0" i="0"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𝑡</m:t>
                      </m:r>
                      <m:r>
                        <a:rPr kumimoji="1" lang="en-US" altLang="zh-CN" sz="2000" b="0" i="1" dirty="0" smtClean="0">
                          <a:latin typeface="Cambria Math" panose="02040503050406030204" pitchFamily="18" charset="0"/>
                          <a:ea typeface="Microsoft YaHei" panose="020B0503020204020204" pitchFamily="34" charset="-122"/>
                        </a:rPr>
                        <m:t>,</m:t>
                      </m:r>
                      <m:r>
                        <m:rPr>
                          <m:sty m:val="p"/>
                        </m:rPr>
                        <a:rPr kumimoji="1" lang="en-US" altLang="zh-CN" sz="2000" b="0" i="0" dirty="0" smtClean="0">
                          <a:latin typeface="Cambria Math" panose="02040503050406030204" pitchFamily="18" charset="0"/>
                          <a:ea typeface="Microsoft YaHei" panose="020B0503020204020204" pitchFamily="34" charset="-122"/>
                        </a:rPr>
                        <m:t>for</m:t>
                      </m:r>
                      <m:r>
                        <a:rPr kumimoji="1" lang="en-US" altLang="zh-CN" sz="2000" b="0" i="1" dirty="0" smtClean="0">
                          <a:latin typeface="Cambria Math" panose="02040503050406030204" pitchFamily="18" charset="0"/>
                          <a:ea typeface="Microsoft YaHei" panose="020B0503020204020204" pitchFamily="34" charset="-122"/>
                        </a:rPr>
                        <m:t> </m:t>
                      </m:r>
                      <m:r>
                        <a:rPr kumimoji="1" lang="en-US" altLang="zh-CN" sz="2000" b="0" i="1" dirty="0" smtClean="0">
                          <a:latin typeface="Cambria Math" panose="02040503050406030204" pitchFamily="18" charset="0"/>
                          <a:ea typeface="Microsoft YaHei" panose="020B0503020204020204" pitchFamily="34" charset="-122"/>
                        </a:rPr>
                        <m:t>𝑡</m:t>
                      </m:r>
                      <m:r>
                        <a:rPr kumimoji="1" lang="en-US" altLang="zh-CN" sz="2000" b="0" i="1" dirty="0" smtClean="0">
                          <a:latin typeface="Cambria Math" panose="02040503050406030204" pitchFamily="18" charset="0"/>
                          <a:ea typeface="Cambria Math" panose="02040503050406030204" pitchFamily="18" charset="0"/>
                        </a:rPr>
                        <m:t>∈</m:t>
                      </m:r>
                      <m:r>
                        <a:rPr kumimoji="1" lang="en" altLang="zh-CN" sz="2000" i="1" smtClean="0">
                          <a:latin typeface="Cambria Math" panose="02040503050406030204" pitchFamily="18" charset="0"/>
                          <a:ea typeface="Cambria Math" panose="02040503050406030204" pitchFamily="18" charset="0"/>
                        </a:rPr>
                        <m:t>ℝ</m:t>
                      </m:r>
                      <m:r>
                        <a:rPr kumimoji="1" lang="en-US" altLang="zh-CN" sz="2000" b="0" i="1" smtClean="0">
                          <a:latin typeface="Cambria Math" panose="02040503050406030204" pitchFamily="18" charset="0"/>
                          <a:ea typeface="Cambria Math" panose="02040503050406030204" pitchFamily="18" charset="0"/>
                        </a:rPr>
                        <m:t> </m:t>
                      </m:r>
                      <m:r>
                        <a:rPr kumimoji="1" lang="en-US" altLang="zh-CN" sz="2000" b="0" i="1" smtClean="0">
                          <a:latin typeface="Cambria Math" panose="02040503050406030204" pitchFamily="18" charset="0"/>
                          <a:ea typeface="Cambria Math" panose="02040503050406030204" pitchFamily="18" charset="0"/>
                        </a:rPr>
                        <m:t>𝑎𝑛𝑑</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 </m:t>
                          </m:r>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sSubSup>
                        <m:sSubSupPr>
                          <m:ctrlPr>
                            <a:rPr kumimoji="1" lang="en-US" altLang="zh-CN" sz="2000" b="0" i="1" dirty="0" smtClean="0">
                              <a:latin typeface="Cambria Math" panose="02040503050406030204" pitchFamily="18" charset="0"/>
                              <a:ea typeface="Microsoft YaHei" panose="020B0503020204020204" pitchFamily="34" charset="-122"/>
                            </a:rPr>
                          </m:ctrlPr>
                        </m:sSubSup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up>
                          <m:r>
                            <a:rPr kumimoji="1" lang="en-US" altLang="zh-CN" sz="2000" b="0" i="1" dirty="0" smtClean="0">
                              <a:latin typeface="Cambria Math" panose="02040503050406030204" pitchFamily="18" charset="0"/>
                              <a:ea typeface="Microsoft YaHei" panose="020B0503020204020204" pitchFamily="34" charset="-122"/>
                            </a:rPr>
                            <m:t>𝑇</m:t>
                          </m:r>
                        </m:sup>
                      </m:sSubSup>
                      <m:r>
                        <a:rPr kumimoji="1" lang="el-GR" altLang="zh-CN" sz="2000" i="1" dirty="0" smtClean="0">
                          <a:latin typeface="Cambria Math" panose="02040503050406030204" pitchFamily="18" charset="0"/>
                          <a:ea typeface="Microsoft YaHei" panose="020B0503020204020204" pitchFamily="34" charset="-122"/>
                        </a:rPr>
                        <m:t>𝛽</m:t>
                      </m:r>
                      <m:r>
                        <a:rPr kumimoji="1" lang="en-US" altLang="zh-CN" sz="2000" b="0" i="0" dirty="0" smtClean="0">
                          <a:latin typeface="Cambria Math" panose="02040503050406030204" pitchFamily="18" charset="0"/>
                          <a:ea typeface="Microsoft YaHei" panose="020B0503020204020204" pitchFamily="34" charset="-122"/>
                        </a:rPr>
                        <m:t>                                                (9)</m:t>
                      </m:r>
                    </m:oMath>
                  </m:oMathPara>
                </a14:m>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4797631"/>
              </a:xfrm>
              <a:blipFill>
                <a:blip r:embed="rId3"/>
                <a:stretch>
                  <a:fillRect l="-603" r="-241" b="-158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2882693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err="1">
                <a:latin typeface="Microsoft YaHei" panose="020B0503020204020204" pitchFamily="34" charset="-122"/>
                <a:ea typeface="Microsoft YaHei" panose="020B0503020204020204" pitchFamily="34" charset="-122"/>
                <a:cs typeface="Times New Roman" panose="02020603050405020304" pitchFamily="18" charset="0"/>
              </a:rPr>
              <a:t>Homotopy</a:t>
            </a:r>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 Algorithm</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4797631"/>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It provides the nice property that adding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𝑥</m:t>
                        </m:r>
                      </m:e>
                      <m:sub>
                        <m:r>
                          <a:rPr kumimoji="1" lang="en" altLang="zh-CN" sz="2000" i="1" dirty="0" smtClean="0">
                            <a:latin typeface="Cambria Math" panose="02040503050406030204" pitchFamily="18" charset="0"/>
                            <a:ea typeface="Microsoft YaHei" panose="020B0503020204020204" pitchFamily="34" charset="-122"/>
                          </a:rPr>
                          <m:t>𝑛</m:t>
                        </m:r>
                        <m:r>
                          <a:rPr kumimoji="1" lang="en" altLang="zh-CN" sz="200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 </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as the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𝑛</m:t>
                    </m:r>
                    <m:r>
                      <a:rPr kumimoji="1" lang="en" altLang="zh-CN" sz="2000" i="1" dirty="0" smtClean="0">
                        <a:latin typeface="Cambria Math" panose="02040503050406030204" pitchFamily="18" charset="0"/>
                        <a:ea typeface="Microsoft YaHei" panose="020B0503020204020204" pitchFamily="34" charset="-122"/>
                      </a:rPr>
                      <m:t>+1)−</m:t>
                    </m:r>
                  </m:oMath>
                </a14:m>
                <a:r>
                  <a:rPr kumimoji="1" lang="en" altLang="zh-CN" sz="2000" dirty="0" err="1">
                    <a:latin typeface="Microsoft YaHei" panose="020B0503020204020204" pitchFamily="34" charset="-122"/>
                    <a:ea typeface="Microsoft YaHei" panose="020B0503020204020204" pitchFamily="34" charset="-122"/>
                  </a:rPr>
                  <a:t>th</a:t>
                </a:r>
                <a:r>
                  <a:rPr kumimoji="1" lang="en" altLang="zh-CN" sz="2000" dirty="0">
                    <a:latin typeface="Microsoft YaHei" panose="020B0503020204020204" pitchFamily="34" charset="-122"/>
                    <a:ea typeface="Microsoft YaHei" panose="020B0503020204020204" pitchFamily="34" charset="-122"/>
                  </a:rPr>
                  <a:t> observation does not change the objective value of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𝛽</m:t>
                    </m:r>
                    <m:r>
                      <a:rPr kumimoji="1" lang="el-GR" altLang="zh-CN" sz="2000" i="1" dirty="0" smtClean="0">
                        <a:latin typeface="Cambria Math" panose="02040503050406030204" pitchFamily="18" charset="0"/>
                        <a:ea typeface="Microsoft YaHei" panose="020B0503020204020204" pitchFamily="34" charset="-122"/>
                      </a:rPr>
                      <m:t> </m:t>
                    </m:r>
                    <m:r>
                      <a:rPr kumimoji="1" lang="en" altLang="zh-CN" sz="2000" i="1" dirty="0" smtClean="0">
                        <a:latin typeface="Cambria Math" panose="02040503050406030204" pitchFamily="18" charset="0"/>
                        <a:ea typeface="Microsoft YaHei" panose="020B0503020204020204" pitchFamily="34" charset="-122"/>
                      </a:rPr>
                      <m:t>𝑖</m:t>
                    </m:r>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𝑒</m:t>
                    </m:r>
                    <m:r>
                      <a:rPr kumimoji="1" lang="en" altLang="zh-CN" sz="2000" i="1" dirty="0" smtClean="0">
                        <a:latin typeface="Cambria Math" panose="02040503050406030204" pitchFamily="18" charset="0"/>
                        <a:ea typeface="Microsoft YaHei" panose="020B0503020204020204" pitchFamily="34" charset="-122"/>
                      </a:rPr>
                      <m:t>. </m:t>
                    </m:r>
                    <m:r>
                      <a:rPr kumimoji="1" lang="en" altLang="zh-CN" sz="2000" i="1" dirty="0" smtClean="0">
                        <a:latin typeface="Cambria Math" panose="02040503050406030204" pitchFamily="18" charset="0"/>
                        <a:ea typeface="Microsoft YaHei" panose="020B0503020204020204" pitchFamily="34" charset="-122"/>
                      </a:rPr>
                      <m:t>𝑃</m:t>
                    </m:r>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𝛽</m:t>
                    </m:r>
                    <m:r>
                      <a:rPr kumimoji="1" lang="el-GR" altLang="zh-CN" sz="2000" i="1" dirty="0" smtClean="0">
                        <a:latin typeface="Cambria Math" panose="02040503050406030204" pitchFamily="18" charset="0"/>
                        <a:ea typeface="Microsoft YaHei" panose="020B0503020204020204" pitchFamily="34" charset="-122"/>
                      </a:rPr>
                      <m:t>) = </m:t>
                    </m:r>
                    <m:sSub>
                      <m:sSubPr>
                        <m:ctrlPr>
                          <a:rPr kumimoji="1" lang="el-GR"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𝑃</m:t>
                        </m:r>
                      </m:e>
                      <m:sub>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sub>
                    </m:sSub>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𝛽</m:t>
                    </m:r>
                    <m:r>
                      <a:rPr kumimoji="1" lang="el-GR"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Thus, if a vector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𝛽</m:t>
                    </m:r>
                  </m:oMath>
                </a14:m>
                <a:r>
                  <a:rPr kumimoji="1" lang="el-GR" altLang="zh-CN" sz="2000" dirty="0">
                    <a:latin typeface="Microsoft YaHei" panose="020B0503020204020204" pitchFamily="34" charset="-122"/>
                    <a:ea typeface="Microsoft YaHei" panose="020B0503020204020204" pitchFamily="34" charset="-122"/>
                  </a:rPr>
                  <a:t> </a:t>
                </a:r>
                <a:r>
                  <a:rPr kumimoji="1" lang="en" altLang="zh-CN" sz="2000" dirty="0">
                    <a:latin typeface="Microsoft YaHei" panose="020B0503020204020204" pitchFamily="34" charset="-122"/>
                    <a:ea typeface="Microsoft YaHei" panose="020B0503020204020204" pitchFamily="34" charset="-122"/>
                  </a:rPr>
                  <a:t>is an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𝑠𝑜𝑙𝑢𝑡𝑖𝑜𝑛</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for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𝑃</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 , it will remain so for </a:t>
                </a:r>
                <a14:m>
                  <m:oMath xmlns:m="http://schemas.openxmlformats.org/officeDocument/2006/math">
                    <m:sSub>
                      <m:sSubPr>
                        <m:ctrlPr>
                          <a:rPr kumimoji="1" lang="el-GR"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𝑃</m:t>
                        </m:r>
                      </m:e>
                      <m:sub>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sub>
                    </m:sSub>
                  </m:oMath>
                </a14:m>
                <a:r>
                  <a:rPr kumimoji="1" lang="en" altLang="zh-CN" sz="2000" dirty="0">
                    <a:latin typeface="Microsoft YaHei" panose="020B0503020204020204" pitchFamily="34" charset="-122"/>
                    <a:ea typeface="Microsoft YaHei" panose="020B0503020204020204" pitchFamily="34" charset="-122"/>
                  </a:rPr>
                  <a:t> . Interestingly, such a choice is still valid for a sufficiently small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𝑡</m:t>
                    </m:r>
                  </m:oMath>
                </a14:m>
                <a:r>
                  <a:rPr kumimoji="1" lang="en" altLang="zh-CN" sz="2000" dirty="0">
                    <a:latin typeface="Microsoft YaHei" panose="020B0503020204020204" pitchFamily="34" charset="-122"/>
                    <a:ea typeface="Microsoft YaHei" panose="020B0503020204020204" pitchFamily="34" charset="-122"/>
                  </a:rPr>
                  <a:t>. We show that, depending on the regularity of the loss function, we can precisely derive a range of the parameter t so that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𝛽</m:t>
                    </m:r>
                  </m:oMath>
                </a14:m>
                <a:r>
                  <a:rPr kumimoji="1" lang="el-GR" altLang="zh-CN" sz="2000" dirty="0">
                    <a:latin typeface="Microsoft YaHei" panose="020B0503020204020204" pitchFamily="34" charset="-122"/>
                    <a:ea typeface="Microsoft YaHei" panose="020B0503020204020204" pitchFamily="34" charset="-122"/>
                  </a:rPr>
                  <a:t> </a:t>
                </a:r>
                <a:r>
                  <a:rPr kumimoji="1" lang="en" altLang="zh-CN" sz="2000" dirty="0">
                    <a:latin typeface="Microsoft YaHei" panose="020B0503020204020204" pitchFamily="34" charset="-122"/>
                    <a:ea typeface="Microsoft YaHei" panose="020B0503020204020204" pitchFamily="34" charset="-122"/>
                  </a:rPr>
                  <a:t>remains a valid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𝑠𝑜𝑙𝑢𝑡𝑖𝑜𝑛</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for </a:t>
                </a:r>
                <a14:m>
                  <m:oMath xmlns:m="http://schemas.openxmlformats.org/officeDocument/2006/math">
                    <m:sSub>
                      <m:sSubPr>
                        <m:ctrlPr>
                          <a:rPr kumimoji="1" lang="el-GR"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𝑃</m:t>
                        </m:r>
                      </m:e>
                      <m:sub>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𝑡</m:t>
                            </m:r>
                          </m:sub>
                        </m:sSub>
                      </m:sub>
                    </m:sSub>
                  </m:oMath>
                </a14:m>
                <a:r>
                  <a:rPr kumimoji="1" lang="en" altLang="zh-CN" sz="2000" dirty="0">
                    <a:latin typeface="Microsoft YaHei" panose="020B0503020204020204" pitchFamily="34" charset="-122"/>
                    <a:ea typeface="Microsoft YaHei" panose="020B0503020204020204" pitchFamily="34" charset="-122"/>
                  </a:rPr>
                  <a:t> when the dataset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𝐷</m:t>
                        </m:r>
                      </m:e>
                      <m:sub>
                        <m:r>
                          <a:rPr kumimoji="1" lang="en" altLang="zh-CN" sz="2000" i="1" dirty="0" smtClean="0">
                            <a:latin typeface="Cambria Math" panose="02040503050406030204" pitchFamily="18" charset="0"/>
                            <a:ea typeface="Microsoft YaHei" panose="020B0503020204020204" pitchFamily="34" charset="-122"/>
                          </a:rPr>
                          <m:t>𝑛</m:t>
                        </m:r>
                      </m:sub>
                    </m:sSub>
                  </m:oMath>
                </a14:m>
                <a:r>
                  <a:rPr kumimoji="1" lang="en" altLang="zh-CN" sz="2000" dirty="0">
                    <a:latin typeface="Microsoft YaHei" panose="020B0503020204020204" pitchFamily="34" charset="-122"/>
                    <a:ea typeface="Microsoft YaHei" panose="020B0503020204020204" pitchFamily="34" charset="-122"/>
                  </a:rPr>
                  <a:t> is augmented with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𝑥</m:t>
                        </m:r>
                      </m:e>
                      <m:sub>
                        <m:r>
                          <a:rPr kumimoji="1" lang="en" altLang="zh-CN" sz="2000" i="1" dirty="0" smtClean="0">
                            <a:latin typeface="Cambria Math" panose="02040503050406030204" pitchFamily="18" charset="0"/>
                            <a:ea typeface="Microsoft YaHei" panose="020B0503020204020204" pitchFamily="34" charset="-122"/>
                          </a:rPr>
                          <m:t>𝑛</m:t>
                        </m:r>
                        <m:r>
                          <a:rPr kumimoji="1" lang="en" altLang="zh-CN" sz="200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 </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𝑡</m:t>
                        </m:r>
                      </m:sub>
                    </m:sSub>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We define the variation of the duality gap between real values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𝑧</m:t>
                    </m:r>
                  </m:oMath>
                </a14:m>
                <a:r>
                  <a:rPr kumimoji="1" lang="en" altLang="zh-CN" sz="2000" dirty="0">
                    <a:latin typeface="Microsoft YaHei" panose="020B0503020204020204" pitchFamily="34" charset="-122"/>
                    <a:ea typeface="Microsoft YaHei" panose="020B0503020204020204" pitchFamily="34" charset="-122"/>
                  </a:rPr>
                  <a:t> and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oMath>
                </a14:m>
                <a:r>
                  <a:rPr kumimoji="1" lang="en" altLang="zh-CN" sz="2000" dirty="0">
                    <a:latin typeface="Microsoft YaHei" panose="020B0503020204020204" pitchFamily="34" charset="-122"/>
                    <a:ea typeface="Microsoft YaHei" panose="020B0503020204020204" pitchFamily="34" charset="-122"/>
                  </a:rPr>
                  <a:t> to be</a:t>
                </a:r>
              </a:p>
              <a:p>
                <a:pPr marL="0" indent="0">
                  <a:lnSpc>
                    <a:spcPct val="125000"/>
                  </a:lnSpc>
                  <a:buNone/>
                </a:pPr>
                <a14:m>
                  <m:oMathPara xmlns:m="http://schemas.openxmlformats.org/officeDocument/2006/math">
                    <m:oMathParaPr>
                      <m:jc m:val="centerGroup"/>
                    </m:oMathParaPr>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𝐺</m:t>
                      </m:r>
                      <m:d>
                        <m:dPr>
                          <m:ctrlPr>
                            <a:rPr kumimoji="1" lang="en-US" altLang="zh-CN" sz="2000" b="0" i="1"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𝑥</m:t>
                              </m:r>
                            </m:e>
                            <m:sub>
                              <m:r>
                                <a:rPr kumimoji="1" lang="en" altLang="zh-CN" sz="2000" i="1" dirty="0" smtClean="0">
                                  <a:latin typeface="Cambria Math" panose="02040503050406030204" pitchFamily="18" charset="0"/>
                                  <a:ea typeface="Microsoft YaHei" panose="020B0503020204020204" pitchFamily="34" charset="-122"/>
                                </a:rPr>
                                <m:t>𝑛</m:t>
                              </m:r>
                              <m:r>
                                <a:rPr kumimoji="1" lang="en" altLang="zh-CN" sz="200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𝑧</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e>
                      </m:d>
                      <m:r>
                        <a:rPr kumimoji="1" lang="en-US" altLang="zh-CN" sz="2000" b="0" i="1" smtClean="0">
                          <a:latin typeface="Cambria Math" panose="02040503050406030204" pitchFamily="18" charset="0"/>
                          <a:ea typeface="Cambria Math" panose="02040503050406030204" pitchFamily="18" charset="0"/>
                        </a:rPr>
                        <m:t>≔</m:t>
                      </m:r>
                      <m:sSub>
                        <m:sSubPr>
                          <m:ctrlPr>
                            <a:rPr kumimoji="1" lang="en" altLang="zh-CN" sz="200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𝐺𝑎𝑝</m:t>
                          </m:r>
                        </m:e>
                        <m:sub>
                          <m:r>
                            <a:rPr kumimoji="1" lang="en-US" altLang="zh-CN" sz="2000" b="0" i="1" smtClean="0">
                              <a:latin typeface="Cambria Math" panose="02040503050406030204" pitchFamily="18" charset="0"/>
                              <a:ea typeface="Microsoft YaHei" panose="020B0503020204020204" pitchFamily="34" charset="-122"/>
                            </a:rPr>
                            <m:t>𝑧</m:t>
                          </m:r>
                        </m:sub>
                      </m:sSub>
                      <m:d>
                        <m:dPr>
                          <m:ctrlPr>
                            <a:rPr kumimoji="1" lang="en" altLang="zh-CN" sz="2000" i="1" dirty="0"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Microsoft YaHei" panose="020B0503020204020204" pitchFamily="34" charset="-122"/>
                            </a:rPr>
                            <m:t>𝛽</m:t>
                          </m:r>
                          <m:r>
                            <a:rPr kumimoji="1" lang="en-US" altLang="zh-CN" sz="2000" b="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𝜃</m:t>
                          </m:r>
                        </m:e>
                      </m:d>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𝐺𝑎𝑝</m:t>
                          </m:r>
                        </m:e>
                        <m:sub>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0</m:t>
                              </m:r>
                            </m:sub>
                          </m:sSub>
                        </m:sub>
                      </m:sSub>
                      <m:d>
                        <m:dPr>
                          <m:ctrlPr>
                            <a:rPr kumimoji="1" lang="en" altLang="zh-CN" sz="2000" i="1" dirty="0"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Microsoft YaHei" panose="020B0503020204020204" pitchFamily="34" charset="-122"/>
                            </a:rPr>
                            <m:t>𝛽</m:t>
                          </m:r>
                          <m:r>
                            <a:rPr kumimoji="1" lang="en-US" altLang="zh-CN" sz="2000" b="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𝜃</m:t>
                          </m:r>
                        </m:e>
                      </m:d>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b="1" dirty="0">
                    <a:latin typeface="Microsoft YaHei" panose="020B0503020204020204" pitchFamily="34" charset="-122"/>
                    <a:ea typeface="Microsoft YaHei" panose="020B0503020204020204" pitchFamily="34" charset="-122"/>
                  </a:rPr>
                  <a:t>Lemma 1</a:t>
                </a:r>
                <a:r>
                  <a:rPr kumimoji="1" lang="en" altLang="zh-CN" sz="2000" dirty="0">
                    <a:latin typeface="Microsoft YaHei" panose="020B0503020204020204" pitchFamily="34" charset="-122"/>
                    <a:ea typeface="Microsoft YaHei" panose="020B0503020204020204" pitchFamily="34" charset="-122"/>
                  </a:rPr>
                  <a:t>. For any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m:t>
                    </m:r>
                    <m:r>
                      <a:rPr kumimoji="1" lang="el-GR" altLang="zh-CN" sz="2000" i="1" dirty="0" smtClean="0">
                        <a:latin typeface="Cambria Math" panose="02040503050406030204" pitchFamily="18" charset="0"/>
                        <a:ea typeface="Microsoft YaHei" panose="020B0503020204020204" pitchFamily="34" charset="-122"/>
                      </a:rPr>
                      <m:t>𝛽</m:t>
                    </m:r>
                    <m:r>
                      <a:rPr kumimoji="1" lang="el-GR"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𝜃</m:t>
                    </m:r>
                    <m:r>
                      <a:rPr kumimoji="1" lang="el-GR" altLang="zh-CN" sz="2000" i="1" dirty="0" smtClean="0">
                        <a:latin typeface="Cambria Math" panose="02040503050406030204" pitchFamily="18" charset="0"/>
                        <a:ea typeface="Microsoft YaHei" panose="020B0503020204020204" pitchFamily="34" charset="-122"/>
                      </a:rPr>
                      <m:t>) ∈ </m:t>
                    </m:r>
                    <m:r>
                      <a:rPr kumimoji="1" lang="en" altLang="zh-CN" sz="2000" i="1" dirty="0" err="1" smtClean="0">
                        <a:latin typeface="Cambria Math" panose="02040503050406030204" pitchFamily="18" charset="0"/>
                        <a:ea typeface="Microsoft YaHei" panose="020B0503020204020204" pitchFamily="34" charset="-122"/>
                      </a:rPr>
                      <m:t>𝑑𝑜𝑚</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𝑃</m:t>
                        </m:r>
                      </m:e>
                      <m:sub>
                        <m:r>
                          <a:rPr kumimoji="1" lang="en" altLang="zh-CN" sz="2000" i="1" dirty="0" smtClean="0">
                            <a:latin typeface="Cambria Math" panose="02040503050406030204" pitchFamily="18" charset="0"/>
                            <a:ea typeface="Microsoft YaHei" panose="020B0503020204020204" pitchFamily="34" charset="-122"/>
                          </a:rPr>
                          <m:t>𝑤</m:t>
                        </m:r>
                      </m:sub>
                    </m:sSub>
                    <m:r>
                      <a:rPr kumimoji="1" lang="en" altLang="zh-CN" sz="2000" i="1" dirty="0" smtClean="0">
                        <a:latin typeface="Cambria Math" panose="02040503050406030204" pitchFamily="18" charset="0"/>
                        <a:ea typeface="Microsoft YaHei" panose="020B0503020204020204" pitchFamily="34" charset="-122"/>
                      </a:rPr>
                      <m:t> × </m:t>
                    </m:r>
                    <m:r>
                      <a:rPr kumimoji="1" lang="en" altLang="zh-CN" sz="2000" i="1" dirty="0" err="1" smtClean="0">
                        <a:latin typeface="Cambria Math" panose="02040503050406030204" pitchFamily="18" charset="0"/>
                        <a:ea typeface="Microsoft YaHei" panose="020B0503020204020204" pitchFamily="34" charset="-122"/>
                      </a:rPr>
                      <m:t>𝑑𝑜𝑚</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 altLang="zh-CN" sz="2000" i="1" dirty="0" smtClean="0">
                            <a:latin typeface="Cambria Math" panose="02040503050406030204" pitchFamily="18" charset="0"/>
                            <a:ea typeface="Microsoft YaHei" panose="020B0503020204020204" pitchFamily="34" charset="-122"/>
                          </a:rPr>
                          <m:t>𝑤</m:t>
                        </m:r>
                      </m:sub>
                    </m:sSub>
                  </m:oMath>
                </a14:m>
                <a:r>
                  <a:rPr kumimoji="1" lang="en" altLang="zh-CN" sz="2000" dirty="0">
                    <a:latin typeface="Microsoft YaHei" panose="020B0503020204020204" pitchFamily="34" charset="-122"/>
                    <a:ea typeface="Microsoft YaHei" panose="020B0503020204020204" pitchFamily="34" charset="-122"/>
                  </a:rPr>
                  <a:t>for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𝑤</m:t>
                    </m:r>
                    <m:r>
                      <a:rPr kumimoji="1" lang="en" altLang="zh-CN" sz="2000" i="1" dirty="0" smtClean="0">
                        <a:latin typeface="Cambria Math" panose="02040503050406030204" pitchFamily="18" charset="0"/>
                        <a:ea typeface="Microsoft YaHei" panose="020B0503020204020204" pitchFamily="34" charset="-122"/>
                      </a:rPr>
                      <m:t> ∈ {</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r>
                      <a:rPr kumimoji="1" lang="en" altLang="zh-CN" sz="2000" i="1" dirty="0" smtClean="0">
                        <a:latin typeface="Cambria Math" panose="02040503050406030204" pitchFamily="18" charset="0"/>
                        <a:ea typeface="Microsoft YaHei" panose="020B0503020204020204" pitchFamily="34" charset="-122"/>
                      </a:rPr>
                      <m:t>, </m:t>
                    </m:r>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we have</a:t>
                </a:r>
              </a:p>
              <a:p>
                <a:pPr marL="0" indent="0">
                  <a:lnSpc>
                    <a:spcPct val="125000"/>
                  </a:lnSpc>
                  <a:buNone/>
                </a:pPr>
                <a14:m>
                  <m:oMathPara xmlns:m="http://schemas.openxmlformats.org/officeDocument/2006/math">
                    <m:oMathParaPr>
                      <m:jc m:val="centerGroup"/>
                    </m:oMathParaPr>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𝐺</m:t>
                      </m:r>
                      <m:d>
                        <m:dPr>
                          <m:ctrlPr>
                            <a:rPr kumimoji="1" lang="en-US" altLang="zh-CN" sz="2000" b="0" i="1"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𝑥</m:t>
                              </m:r>
                            </m:e>
                            <m:sub>
                              <m:r>
                                <a:rPr kumimoji="1" lang="en" altLang="zh-CN" sz="2000" i="1" dirty="0" smtClean="0">
                                  <a:latin typeface="Cambria Math" panose="02040503050406030204" pitchFamily="18" charset="0"/>
                                  <a:ea typeface="Microsoft YaHei" panose="020B0503020204020204" pitchFamily="34" charset="-122"/>
                                </a:rPr>
                                <m:t>𝑛</m:t>
                              </m:r>
                              <m:r>
                                <a:rPr kumimoji="1" lang="en" altLang="zh-CN" sz="200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𝑧</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e>
                      </m:d>
                      <m:r>
                        <a:rPr kumimoji="1" lang="en-US" altLang="zh-CN" sz="2000" b="0" i="0" dirty="0" smtClean="0">
                          <a:latin typeface="Cambria Math" panose="02040503050406030204" pitchFamily="18" charset="0"/>
                          <a:ea typeface="Microsoft YaHei" panose="020B0503020204020204" pitchFamily="34" charset="-122"/>
                        </a:rPr>
                        <m:t>=</m:t>
                      </m:r>
                      <m:d>
                        <m:dPr>
                          <m:begChr m:val="["/>
                          <m:endChr m:val="]"/>
                          <m:ctrlPr>
                            <a:rPr kumimoji="1" lang="en-US" altLang="zh-CN" sz="2000" b="0" i="1" dirty="0" smtClean="0">
                              <a:latin typeface="Cambria Math" panose="02040503050406030204" pitchFamily="18" charset="0"/>
                              <a:ea typeface="Microsoft YaHei" panose="020B0503020204020204" pitchFamily="34" charset="-122"/>
                            </a:rPr>
                          </m:ctrlPr>
                        </m:dPr>
                        <m:e>
                          <m:r>
                            <a:rPr kumimoji="1" lang="en-US" altLang="zh-CN" sz="2000" b="0" i="1" dirty="0" smtClean="0">
                              <a:latin typeface="Cambria Math" panose="02040503050406030204" pitchFamily="18" charset="0"/>
                              <a:ea typeface="Cambria Math" panose="02040503050406030204" pitchFamily="18" charset="0"/>
                            </a:rPr>
                            <m:t>ℓ</m:t>
                          </m:r>
                          <m:d>
                            <m:dPr>
                              <m:ctrlPr>
                                <a:rPr kumimoji="1" lang="en-US" altLang="zh-CN" sz="2000" b="0" i="1" dirty="0" smtClean="0">
                                  <a:latin typeface="Cambria Math" panose="02040503050406030204" pitchFamily="18" charset="0"/>
                                  <a:ea typeface="Cambria Math" panose="02040503050406030204" pitchFamily="18" charset="0"/>
                                </a:rPr>
                              </m:ctrlPr>
                            </m:dPr>
                            <m:e>
                              <m:r>
                                <a:rPr kumimoji="1" lang="en-US" altLang="zh-CN" sz="2000" b="0" i="1" dirty="0" smtClean="0">
                                  <a:latin typeface="Cambria Math" panose="02040503050406030204" pitchFamily="18" charset="0"/>
                                  <a:ea typeface="Cambria Math" panose="02040503050406030204" pitchFamily="18" charset="0"/>
                                </a:rPr>
                                <m:t>𝑧</m:t>
                              </m:r>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𝑛</m:t>
                                  </m:r>
                                  <m:r>
                                    <a:rPr kumimoji="1" lang="en-US" altLang="zh-CN" sz="2000" b="0" i="1" dirty="0" smtClean="0">
                                      <a:latin typeface="Cambria Math" panose="02040503050406030204" pitchFamily="18" charset="0"/>
                                      <a:ea typeface="Cambria Math" panose="02040503050406030204" pitchFamily="18" charset="0"/>
                                    </a:rPr>
                                    <m:t>+1</m:t>
                                  </m:r>
                                </m:sub>
                                <m:sup>
                                  <m:r>
                                    <a:rPr kumimoji="1" lang="en-US" altLang="zh-CN" sz="2000" b="0" i="1" dirty="0" smtClean="0">
                                      <a:latin typeface="Cambria Math" panose="02040503050406030204" pitchFamily="18" charset="0"/>
                                      <a:ea typeface="Cambria Math" panose="02040503050406030204" pitchFamily="18" charset="0"/>
                                    </a:rPr>
                                    <m:t>𝑇</m:t>
                                  </m:r>
                                </m:sup>
                              </m:sSubSup>
                              <m:r>
                                <a:rPr kumimoji="1" lang="en-US" altLang="zh-CN" sz="2000" b="0" i="1" dirty="0" smtClean="0">
                                  <a:latin typeface="Cambria Math" panose="02040503050406030204" pitchFamily="18" charset="0"/>
                                  <a:ea typeface="Cambria Math" panose="02040503050406030204" pitchFamily="18" charset="0"/>
                                </a:rPr>
                                <m:t>𝛽</m:t>
                              </m:r>
                            </m:e>
                          </m:d>
                          <m:r>
                            <a:rPr kumimoji="1" lang="en-US" altLang="zh-CN" sz="2000" b="0" i="1" dirty="0" smtClean="0">
                              <a:latin typeface="Cambria Math" panose="02040503050406030204" pitchFamily="18" charset="0"/>
                              <a:ea typeface="Cambria Math" panose="02040503050406030204" pitchFamily="18" charset="0"/>
                            </a:rPr>
                            <m:t>−ℓ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𝑛</m:t>
                                  </m:r>
                                  <m:r>
                                    <a:rPr kumimoji="1" lang="en-US" altLang="zh-CN" sz="2000" b="0" i="1" dirty="0" smtClean="0">
                                      <a:latin typeface="Cambria Math" panose="02040503050406030204" pitchFamily="18" charset="0"/>
                                      <a:ea typeface="Cambria Math" panose="02040503050406030204" pitchFamily="18" charset="0"/>
                                    </a:rPr>
                                    <m:t>+1</m:t>
                                  </m:r>
                                </m:sub>
                                <m:sup>
                                  <m:r>
                                    <a:rPr kumimoji="1" lang="en-US" altLang="zh-CN" sz="2000" b="0" i="1" dirty="0" smtClean="0">
                                      <a:latin typeface="Cambria Math" panose="02040503050406030204" pitchFamily="18" charset="0"/>
                                      <a:ea typeface="Cambria Math" panose="02040503050406030204" pitchFamily="18" charset="0"/>
                                    </a:rPr>
                                    <m:t>𝑇</m:t>
                                  </m:r>
                                </m:sup>
                              </m:sSubSup>
                              <m:r>
                                <a:rPr kumimoji="1" lang="en-US" altLang="zh-CN" sz="2000" b="0" i="1" dirty="0" smtClean="0">
                                  <a:latin typeface="Cambria Math" panose="02040503050406030204" pitchFamily="18" charset="0"/>
                                  <a:ea typeface="Cambria Math" panose="02040503050406030204" pitchFamily="18" charset="0"/>
                                </a:rPr>
                                <m:t>𝛽</m:t>
                              </m:r>
                            </m:e>
                          </m:d>
                        </m:e>
                      </m:d>
                      <m:r>
                        <a:rPr kumimoji="1" lang="en-US" altLang="zh-CN" sz="2000" b="0" i="1" dirty="0" smtClean="0">
                          <a:latin typeface="Cambria Math" panose="02040503050406030204" pitchFamily="18" charset="0"/>
                          <a:ea typeface="Cambria Math" panose="02040503050406030204" pitchFamily="18" charset="0"/>
                        </a:rPr>
                        <m:t>+[</m:t>
                      </m:r>
                      <m:sSup>
                        <m:sSupPr>
                          <m:ctrlPr>
                            <a:rPr kumimoji="1" lang="en-US" altLang="zh-CN" sz="2000" b="0" i="1" dirty="0" smtClean="0">
                              <a:latin typeface="Cambria Math" panose="02040503050406030204" pitchFamily="18" charset="0"/>
                              <a:ea typeface="Cambria Math" panose="02040503050406030204" pitchFamily="18" charset="0"/>
                            </a:rPr>
                          </m:ctrlPr>
                        </m:sSupPr>
                        <m:e>
                          <m:r>
                            <a:rPr kumimoji="1" lang="en-US" altLang="zh-CN" sz="2000" b="0" i="1" dirty="0" smtClean="0">
                              <a:latin typeface="Cambria Math" panose="02040503050406030204" pitchFamily="18" charset="0"/>
                              <a:ea typeface="Cambria Math" panose="02040503050406030204" pitchFamily="18" charset="0"/>
                            </a:rPr>
                            <m:t>ℓ</m:t>
                          </m:r>
                        </m:e>
                        <m:sup>
                          <m:r>
                            <a:rPr kumimoji="1" lang="en-US" altLang="zh-CN" sz="2000" b="0" i="1" dirty="0" smtClean="0">
                              <a:latin typeface="Cambria Math" panose="02040503050406030204" pitchFamily="18" charset="0"/>
                              <a:ea typeface="Cambria Math" panose="02040503050406030204" pitchFamily="18" charset="0"/>
                            </a:rPr>
                            <m:t>∗</m:t>
                          </m:r>
                        </m:sup>
                      </m:sSup>
                      <m:d>
                        <m:dPr>
                          <m:ctrlPr>
                            <a:rPr kumimoji="1" lang="en-US" altLang="zh-CN" sz="2000" b="0" i="1" dirty="0" smtClean="0">
                              <a:latin typeface="Cambria Math" panose="02040503050406030204" pitchFamily="18" charset="0"/>
                              <a:ea typeface="Cambria Math" panose="02040503050406030204" pitchFamily="18" charset="0"/>
                            </a:rPr>
                          </m:ctrlPr>
                        </m:dPr>
                        <m:e>
                          <m:r>
                            <a:rPr kumimoji="1" lang="en-US" altLang="zh-CN" sz="2000" b="0" i="1" dirty="0" smtClean="0">
                              <a:latin typeface="Cambria Math" panose="02040503050406030204" pitchFamily="18" charset="0"/>
                              <a:ea typeface="Cambria Math" panose="02040503050406030204" pitchFamily="18" charset="0"/>
                            </a:rPr>
                            <m:t>𝑧</m:t>
                          </m:r>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𝜆</m:t>
                          </m:r>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l-GR" altLang="zh-CN" sz="2000" i="1" smtClean="0">
                                  <a:latin typeface="Cambria Math" panose="02040503050406030204" pitchFamily="18" charset="0"/>
                                  <a:ea typeface="Cambria Math" panose="02040503050406030204" pitchFamily="18" charset="0"/>
                                </a:rPr>
                                <m:t>𝜃</m:t>
                              </m:r>
                            </m:e>
                            <m:sub>
                              <m:r>
                                <a:rPr kumimoji="1" lang="en-US" altLang="zh-CN" sz="2000" b="0" i="1" smtClean="0">
                                  <a:latin typeface="Cambria Math" panose="02040503050406030204" pitchFamily="18" charset="0"/>
                                  <a:ea typeface="Cambria Math" panose="02040503050406030204" pitchFamily="18" charset="0"/>
                                </a:rPr>
                                <m:t>𝑛</m:t>
                              </m:r>
                              <m:r>
                                <a:rPr kumimoji="1" lang="en-US" altLang="zh-CN" sz="2000" b="0" i="1" smtClean="0">
                                  <a:latin typeface="Cambria Math" panose="02040503050406030204" pitchFamily="18" charset="0"/>
                                  <a:ea typeface="Cambria Math" panose="02040503050406030204" pitchFamily="18" charset="0"/>
                                </a:rPr>
                                <m:t>+1</m:t>
                              </m:r>
                            </m:sub>
                          </m:sSub>
                        </m:e>
                      </m:d>
                      <m:r>
                        <a:rPr kumimoji="1" lang="en-US" altLang="zh-CN" sz="2000" b="0" i="1" smtClean="0">
                          <a:latin typeface="Cambria Math" panose="02040503050406030204" pitchFamily="18" charset="0"/>
                          <a:ea typeface="Cambria Math" panose="02040503050406030204" pitchFamily="18" charset="0"/>
                        </a:rPr>
                        <m:t>−</m:t>
                      </m:r>
                      <m:sSup>
                        <m:sSupPr>
                          <m:ctrlPr>
                            <a:rPr kumimoji="1" lang="en-US" altLang="zh-CN" sz="2000" b="0" i="1" dirty="0" smtClean="0">
                              <a:latin typeface="Cambria Math" panose="02040503050406030204" pitchFamily="18" charset="0"/>
                              <a:ea typeface="Cambria Math" panose="02040503050406030204" pitchFamily="18" charset="0"/>
                            </a:rPr>
                          </m:ctrlPr>
                        </m:sSupPr>
                        <m:e>
                          <m:r>
                            <a:rPr kumimoji="1" lang="en-US" altLang="zh-CN" sz="2000" b="0" i="1" dirty="0" smtClean="0">
                              <a:latin typeface="Cambria Math" panose="02040503050406030204" pitchFamily="18" charset="0"/>
                              <a:ea typeface="Cambria Math" panose="02040503050406030204" pitchFamily="18" charset="0"/>
                            </a:rPr>
                            <m:t>ℓ</m:t>
                          </m:r>
                        </m:e>
                        <m:sup>
                          <m:r>
                            <a:rPr kumimoji="1" lang="en-US" altLang="zh-CN" sz="2000" b="0" i="1" dirty="0" smtClean="0">
                              <a:latin typeface="Cambria Math" panose="02040503050406030204" pitchFamily="18" charset="0"/>
                              <a:ea typeface="Cambria Math" panose="02040503050406030204" pitchFamily="18" charset="0"/>
                            </a:rPr>
                            <m:t>∗</m:t>
                          </m:r>
                        </m:sup>
                      </m:sSup>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𝜆</m:t>
                          </m:r>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l-GR" altLang="zh-CN" sz="2000" i="1" smtClean="0">
                                  <a:latin typeface="Cambria Math" panose="02040503050406030204" pitchFamily="18" charset="0"/>
                                  <a:ea typeface="Cambria Math" panose="02040503050406030204" pitchFamily="18" charset="0"/>
                                </a:rPr>
                                <m:t>𝜃</m:t>
                              </m:r>
                            </m:e>
                            <m:sub>
                              <m:r>
                                <a:rPr kumimoji="1" lang="en-US" altLang="zh-CN" sz="2000" b="0" i="1" smtClean="0">
                                  <a:latin typeface="Cambria Math" panose="02040503050406030204" pitchFamily="18" charset="0"/>
                                  <a:ea typeface="Cambria Math" panose="02040503050406030204" pitchFamily="18" charset="0"/>
                                </a:rPr>
                                <m:t>𝑛</m:t>
                              </m:r>
                              <m:r>
                                <a:rPr kumimoji="1" lang="en-US" altLang="zh-CN" sz="2000" b="0" i="1" smtClean="0">
                                  <a:latin typeface="Cambria Math" panose="02040503050406030204" pitchFamily="18" charset="0"/>
                                  <a:ea typeface="Cambria Math" panose="02040503050406030204" pitchFamily="18" charset="0"/>
                                </a:rPr>
                                <m:t>+1</m:t>
                              </m:r>
                            </m:sub>
                          </m:sSub>
                        </m:e>
                      </m:d>
                      <m:r>
                        <a:rPr kumimoji="1" lang="en-US" altLang="zh-CN" sz="2000" b="0" i="1" dirty="0" smtClean="0">
                          <a:latin typeface="Cambria Math" panose="02040503050406030204" pitchFamily="18" charset="0"/>
                          <a:ea typeface="Cambria Math" panose="02040503050406030204" pitchFamily="18" charset="0"/>
                        </a:rPr>
                        <m:t>]</m:t>
                      </m:r>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4797631"/>
              </a:xfrm>
              <a:blipFill>
                <a:blip r:embed="rId3"/>
                <a:stretch>
                  <a:fillRect l="-603" r="-84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046677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err="1">
                <a:latin typeface="Microsoft YaHei" panose="020B0503020204020204" pitchFamily="34" charset="-122"/>
                <a:ea typeface="Microsoft YaHei" panose="020B0503020204020204" pitchFamily="34" charset="-122"/>
                <a:cs typeface="Times New Roman" panose="02020603050405020304" pitchFamily="18" charset="0"/>
              </a:rPr>
              <a:t>Homotopy</a:t>
            </a:r>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 Algorithm</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4797631"/>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Lemma 1 showed that the variation of the duality gap between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𝑧</m:t>
                    </m:r>
                  </m:oMath>
                </a14:m>
                <a:r>
                  <a:rPr kumimoji="1" lang="en" altLang="zh-CN" sz="2000" dirty="0">
                    <a:latin typeface="Microsoft YaHei" panose="020B0503020204020204" pitchFamily="34" charset="-122"/>
                    <a:ea typeface="Microsoft YaHei" panose="020B0503020204020204" pitchFamily="34" charset="-122"/>
                  </a:rPr>
                  <a:t> and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oMath>
                </a14:m>
                <a:r>
                  <a:rPr kumimoji="1" lang="en" altLang="zh-CN" sz="2000" dirty="0">
                    <a:latin typeface="Microsoft YaHei" panose="020B0503020204020204" pitchFamily="34" charset="-122"/>
                    <a:ea typeface="Microsoft YaHei" panose="020B0503020204020204" pitchFamily="34" charset="-122"/>
                  </a:rPr>
                  <a:t> depends only on the variation of the loss function </a:t>
                </a:r>
                <a14:m>
                  <m:oMath xmlns:m="http://schemas.openxmlformats.org/officeDocument/2006/math">
                    <m:r>
                      <a:rPr kumimoji="1" lang="en-US" altLang="zh-CN" sz="2000" b="0" i="1" dirty="0" smtClean="0">
                        <a:latin typeface="Cambria Math" panose="02040503050406030204" pitchFamily="18" charset="0"/>
                        <a:ea typeface="Cambria Math" panose="02040503050406030204" pitchFamily="18" charset="0"/>
                      </a:rPr>
                      <m:t>ℓ</m:t>
                    </m:r>
                  </m:oMath>
                </a14:m>
                <a:r>
                  <a:rPr kumimoji="1" lang="en" altLang="zh-CN" sz="2000" dirty="0">
                    <a:latin typeface="Microsoft YaHei" panose="020B0503020204020204" pitchFamily="34" charset="-122"/>
                    <a:ea typeface="Microsoft YaHei" panose="020B0503020204020204" pitchFamily="34" charset="-122"/>
                  </a:rPr>
                  <a:t>, and its conjugate </a:t>
                </a:r>
                <a14:m>
                  <m:oMath xmlns:m="http://schemas.openxmlformats.org/officeDocument/2006/math">
                    <m:sSup>
                      <m:sSupPr>
                        <m:ctrlPr>
                          <a:rPr kumimoji="1" lang="en-US" altLang="zh-CN" sz="2000" b="0" i="1" dirty="0" smtClean="0">
                            <a:latin typeface="Cambria Math" panose="02040503050406030204" pitchFamily="18" charset="0"/>
                            <a:ea typeface="Cambria Math" panose="02040503050406030204" pitchFamily="18" charset="0"/>
                          </a:rPr>
                        </m:ctrlPr>
                      </m:sSupPr>
                      <m:e>
                        <m:r>
                          <a:rPr kumimoji="1" lang="en-US" altLang="zh-CN" sz="2000" b="0" i="1" dirty="0" smtClean="0">
                            <a:latin typeface="Cambria Math" panose="02040503050406030204" pitchFamily="18" charset="0"/>
                            <a:ea typeface="Cambria Math" panose="02040503050406030204" pitchFamily="18" charset="0"/>
                          </a:rPr>
                          <m:t>ℓ</m:t>
                        </m:r>
                      </m:e>
                      <m:sup>
                        <m:r>
                          <a:rPr kumimoji="1" lang="en-US" altLang="zh-CN" sz="2000" b="0" i="1" dirty="0" smtClean="0">
                            <a:latin typeface="Cambria Math" panose="02040503050406030204" pitchFamily="18" charset="0"/>
                            <a:ea typeface="Cambria Math" panose="02040503050406030204" pitchFamily="18" charset="0"/>
                          </a:rPr>
                          <m:t>∗</m:t>
                        </m:r>
                      </m:sup>
                    </m:sSup>
                  </m:oMath>
                </a14:m>
                <a:r>
                  <a:rPr kumimoji="1" lang="en" altLang="zh-CN" sz="2000" dirty="0">
                    <a:latin typeface="Microsoft YaHei" panose="020B0503020204020204" pitchFamily="34" charset="-122"/>
                    <a:ea typeface="Microsoft YaHei" panose="020B0503020204020204" pitchFamily="34" charset="-122"/>
                  </a:rPr>
                  <a:t>. Thus, it is enough to exploit the regularity of the loss function in order to obtain an upper bound for the variation of the duality gap (and therefore the optimization error).</a:t>
                </a:r>
              </a:p>
              <a:p>
                <a:pPr marL="0" indent="0">
                  <a:lnSpc>
                    <a:spcPct val="125000"/>
                  </a:lnSpc>
                  <a:buNone/>
                </a:pPr>
                <a14:m>
                  <m:oMathPara xmlns:m="http://schemas.openxmlformats.org/officeDocument/2006/math">
                    <m:oMathParaPr>
                      <m:jc m:val="right"/>
                    </m:oMathParaPr>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𝜃</m:t>
                      </m:r>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r>
                        <a:rPr kumimoji="1" lang="en-US" altLang="zh-CN" sz="2000" b="0" i="1" smtClean="0">
                          <a:latin typeface="Cambria Math" panose="02040503050406030204" pitchFamily="18" charset="0"/>
                          <a:ea typeface="Cambria Math" panose="02040503050406030204" pitchFamily="18" charset="0"/>
                        </a:rPr>
                        <m:t>≔</m:t>
                      </m:r>
                      <m:f>
                        <m:fPr>
                          <m:ctrlPr>
                            <a:rPr kumimoji="1" lang="en-US" altLang="zh-CN" sz="2000" b="0" i="1" smtClean="0">
                              <a:latin typeface="Cambria Math" panose="02040503050406030204" pitchFamily="18" charset="0"/>
                              <a:ea typeface="Cambria Math" panose="02040503050406030204" pitchFamily="18" charset="0"/>
                            </a:rPr>
                          </m:ctrlPr>
                        </m:fPr>
                        <m:num>
                          <m:r>
                            <a:rPr kumimoji="1" lang="en-US" altLang="zh-CN" sz="2000" b="0" i="1" smtClean="0">
                              <a:latin typeface="Cambria Math" panose="02040503050406030204" pitchFamily="18" charset="0"/>
                              <a:ea typeface="Cambria Math" panose="02040503050406030204" pitchFamily="18" charset="0"/>
                            </a:rPr>
                            <m:t>−</m:t>
                          </m:r>
                          <m:r>
                            <m:rPr>
                              <m:sty m:val="p"/>
                            </m:rPr>
                            <a:rPr kumimoji="1" lang="en-US" altLang="zh-CN" sz="2000" b="0" i="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𝑌</m:t>
                                  </m:r>
                                </m:e>
                                <m:sub>
                                  <m:r>
                                    <a:rPr kumimoji="1" lang="en-US" altLang="zh-CN" sz="2000" b="0" i="1" dirty="0" smtClean="0">
                                      <a:latin typeface="Cambria Math" panose="02040503050406030204" pitchFamily="18" charset="0"/>
                                      <a:ea typeface="Cambria Math" panose="02040503050406030204" pitchFamily="18" charset="0"/>
                                    </a:rPr>
                                    <m:t>𝑧</m:t>
                                  </m:r>
                                </m:sub>
                              </m:sSub>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𝑋</m:t>
                              </m:r>
                              <m:r>
                                <a:rPr kumimoji="1" lang="en-US" altLang="zh-CN" sz="2000" b="0" i="1" dirty="0" smtClean="0">
                                  <a:latin typeface="Cambria Math" panose="02040503050406030204" pitchFamily="18" charset="0"/>
                                  <a:ea typeface="Cambria Math" panose="02040503050406030204" pitchFamily="18" charset="0"/>
                                </a:rPr>
                                <m:t>𝛽</m:t>
                              </m:r>
                              <m:d>
                                <m:dPr>
                                  <m:ctrlPr>
                                    <a:rPr kumimoji="1" lang="en-US" altLang="zh-CN" sz="2000" b="0" i="1" dirty="0" smtClean="0">
                                      <a:latin typeface="Cambria Math" panose="02040503050406030204" pitchFamily="18" charset="0"/>
                                      <a:ea typeface="Cambria Math" panose="02040503050406030204" pitchFamily="18" charset="0"/>
                                    </a:rPr>
                                  </m:ctrlPr>
                                </m:dPr>
                                <m:e>
                                  <m:r>
                                    <a:rPr kumimoji="1" lang="en-US" altLang="zh-CN" sz="2000" b="0" i="1" dirty="0" smtClean="0">
                                      <a:latin typeface="Cambria Math" panose="02040503050406030204" pitchFamily="18" charset="0"/>
                                      <a:ea typeface="Cambria Math" panose="02040503050406030204" pitchFamily="18" charset="0"/>
                                    </a:rPr>
                                    <m:t>𝑧</m:t>
                                  </m:r>
                                </m:e>
                              </m:d>
                            </m:e>
                          </m:d>
                        </m:num>
                        <m:den>
                          <m:func>
                            <m:funcPr>
                              <m:ctrlPr>
                                <a:rPr kumimoji="1" lang="en-US" altLang="zh-CN" sz="2000" b="0" i="1" smtClean="0">
                                  <a:latin typeface="Cambria Math" panose="02040503050406030204" pitchFamily="18" charset="0"/>
                                  <a:ea typeface="Cambria Math" panose="02040503050406030204" pitchFamily="18" charset="0"/>
                                </a:rPr>
                              </m:ctrlPr>
                            </m:funcPr>
                            <m:fName>
                              <m:r>
                                <m:rPr>
                                  <m:sty m:val="p"/>
                                </m:rPr>
                                <a:rPr kumimoji="1" lang="en-US" altLang="zh-CN" sz="2000" b="0" i="0" smtClean="0">
                                  <a:latin typeface="Cambria Math" panose="02040503050406030204" pitchFamily="18" charset="0"/>
                                  <a:ea typeface="Cambria Math" panose="02040503050406030204" pitchFamily="18" charset="0"/>
                                </a:rPr>
                                <m:t>max</m:t>
                              </m:r>
                            </m:fName>
                            <m:e>
                              <m:d>
                                <m:dPr>
                                  <m:ctrlPr>
                                    <a:rPr kumimoji="1" lang="en-US" altLang="zh-CN" sz="2000" b="0" i="1" smtClean="0">
                                      <a:latin typeface="Cambria Math" panose="02040503050406030204" pitchFamily="18" charset="0"/>
                                      <a:ea typeface="Cambria Math" panose="02040503050406030204" pitchFamily="18" charset="0"/>
                                    </a:rPr>
                                  </m:ctrlPr>
                                </m:dPr>
                                <m:e>
                                  <m:sSub>
                                    <m:sSubPr>
                                      <m:ctrlPr>
                                        <a:rPr kumimoji="1" lang="en-US" altLang="zh-CN" sz="2000" b="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𝜆</m:t>
                                      </m:r>
                                    </m:e>
                                    <m:sub>
                                      <m:r>
                                        <a:rPr kumimoji="1" lang="en-US" altLang="zh-CN" sz="2000" b="0" i="1" smtClean="0">
                                          <a:latin typeface="Cambria Math" panose="02040503050406030204" pitchFamily="18" charset="0"/>
                                          <a:ea typeface="Cambria Math" panose="02040503050406030204" pitchFamily="18" charset="0"/>
                                        </a:rPr>
                                        <m:t>𝑡</m:t>
                                      </m:r>
                                    </m:sub>
                                  </m:sSub>
                                  <m:r>
                                    <a:rPr kumimoji="1" lang="en-US" altLang="zh-CN" sz="2000" b="0" i="1" smtClean="0">
                                      <a:latin typeface="Cambria Math" panose="02040503050406030204" pitchFamily="18" charset="0"/>
                                      <a:ea typeface="Cambria Math" panose="02040503050406030204" pitchFamily="18" charset="0"/>
                                    </a:rPr>
                                    <m:t>,</m:t>
                                  </m:r>
                                  <m:sSubSup>
                                    <m:sSubSupPr>
                                      <m:ctrlPr>
                                        <a:rPr kumimoji="1" lang="en-US" altLang="zh-CN" sz="2000" b="0" i="1" smtClean="0">
                                          <a:latin typeface="Cambria Math" panose="02040503050406030204" pitchFamily="18" charset="0"/>
                                          <a:ea typeface="Cambria Math" panose="02040503050406030204" pitchFamily="18" charset="0"/>
                                        </a:rPr>
                                      </m:ctrlPr>
                                    </m:sSubSupPr>
                                    <m:e>
                                      <m:r>
                                        <a:rPr kumimoji="1" lang="en-US" altLang="zh-CN" sz="2000" b="0" i="1" smtClean="0">
                                          <a:latin typeface="Cambria Math" panose="02040503050406030204" pitchFamily="18" charset="0"/>
                                          <a:ea typeface="Cambria Math" panose="02040503050406030204" pitchFamily="18" charset="0"/>
                                        </a:rPr>
                                        <m:t>𝜎</m:t>
                                      </m:r>
                                    </m:e>
                                    <m:sub>
                                      <m:r>
                                        <a:rPr kumimoji="1" lang="en-US" altLang="zh-CN" sz="2000" b="0" i="1" smtClean="0">
                                          <a:latin typeface="Cambria Math" panose="02040503050406030204" pitchFamily="18" charset="0"/>
                                          <a:ea typeface="Cambria Math" panose="02040503050406030204" pitchFamily="18" charset="0"/>
                                        </a:rPr>
                                        <m:t>𝑑𝑜𝑚</m:t>
                                      </m:r>
                                      <m:sSup>
                                        <m:sSupPr>
                                          <m:ctrlPr>
                                            <a:rPr kumimoji="1" lang="en-US" altLang="zh-CN" sz="2000" b="0" i="1" smtClean="0">
                                              <a:latin typeface="Cambria Math" panose="02040503050406030204" pitchFamily="18" charset="0"/>
                                              <a:ea typeface="Cambria Math" panose="02040503050406030204" pitchFamily="18" charset="0"/>
                                            </a:rPr>
                                          </m:ctrlPr>
                                        </m:sSupPr>
                                        <m:e>
                                          <m:r>
                                            <m:rPr>
                                              <m:sty m:val="p"/>
                                            </m:rPr>
                                            <a:rPr kumimoji="1" lang="el-GR" altLang="zh-CN" sz="2000" b="0" i="1" smtClean="0">
                                              <a:latin typeface="Cambria Math" panose="02040503050406030204" pitchFamily="18" charset="0"/>
                                              <a:ea typeface="Cambria Math" panose="02040503050406030204" pitchFamily="18" charset="0"/>
                                            </a:rPr>
                                            <m:t>Ω</m:t>
                                          </m:r>
                                        </m:e>
                                        <m:sup>
                                          <m:r>
                                            <a:rPr kumimoji="1" lang="en-US" altLang="zh-CN" sz="2000" b="0" i="1" smtClean="0">
                                              <a:latin typeface="Cambria Math" panose="02040503050406030204" pitchFamily="18" charset="0"/>
                                              <a:ea typeface="Cambria Math" panose="02040503050406030204" pitchFamily="18" charset="0"/>
                                            </a:rPr>
                                            <m:t>∗</m:t>
                                          </m:r>
                                        </m:sup>
                                      </m:sSup>
                                    </m:sub>
                                    <m:sup>
                                      <m:r>
                                        <a:rPr kumimoji="1" lang="en-US" altLang="zh-CN" sz="2000" b="0" i="1" smtClean="0">
                                          <a:latin typeface="Cambria Math" panose="02040503050406030204" pitchFamily="18" charset="0"/>
                                          <a:ea typeface="Cambria Math" panose="02040503050406030204" pitchFamily="18" charset="0"/>
                                        </a:rPr>
                                        <m:t>°</m:t>
                                      </m:r>
                                    </m:sup>
                                  </m:sSubSup>
                                  <m:d>
                                    <m:dPr>
                                      <m:ctrlPr>
                                        <a:rPr kumimoji="1" lang="en-US" altLang="zh-CN" sz="2000" b="0" i="1" smtClean="0">
                                          <a:latin typeface="Cambria Math" panose="02040503050406030204" pitchFamily="18" charset="0"/>
                                          <a:ea typeface="Cambria Math" panose="02040503050406030204" pitchFamily="18" charset="0"/>
                                        </a:rPr>
                                      </m:ctrlPr>
                                    </m:dPr>
                                    <m:e>
                                      <m:sSup>
                                        <m:sSupPr>
                                          <m:ctrlPr>
                                            <a:rPr kumimoji="1" lang="en-US" altLang="zh-CN" sz="2000" b="0" i="1" smtClean="0">
                                              <a:latin typeface="Cambria Math" panose="02040503050406030204" pitchFamily="18" charset="0"/>
                                              <a:ea typeface="Cambria Math" panose="02040503050406030204" pitchFamily="18" charset="0"/>
                                            </a:rPr>
                                          </m:ctrlPr>
                                        </m:sSupPr>
                                        <m:e>
                                          <m:r>
                                            <a:rPr kumimoji="1" lang="en-US" altLang="zh-CN" sz="2000" b="0" i="1" smtClean="0">
                                              <a:latin typeface="Cambria Math" panose="02040503050406030204" pitchFamily="18" charset="0"/>
                                              <a:ea typeface="Cambria Math" panose="02040503050406030204" pitchFamily="18" charset="0"/>
                                            </a:rPr>
                                            <m:t>𝑋</m:t>
                                          </m:r>
                                        </m:e>
                                        <m:sup>
                                          <m:r>
                                            <a:rPr kumimoji="1" lang="en-US" altLang="zh-CN" sz="2000" b="0" i="1" smtClean="0">
                                              <a:latin typeface="Cambria Math" panose="02040503050406030204" pitchFamily="18" charset="0"/>
                                              <a:ea typeface="Cambria Math" panose="02040503050406030204" pitchFamily="18" charset="0"/>
                                            </a:rPr>
                                            <m:t>𝑇</m:t>
                                          </m:r>
                                        </m:sup>
                                      </m:sSup>
                                      <m:r>
                                        <m:rPr>
                                          <m:sty m:val="p"/>
                                        </m:rPr>
                                        <a:rPr kumimoji="1" lang="en-US" altLang="zh-CN" sz="2000" b="0" i="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𝑌</m:t>
                                              </m:r>
                                            </m:e>
                                            <m:sub>
                                              <m:r>
                                                <a:rPr kumimoji="1" lang="en-US" altLang="zh-CN" sz="2000" b="0" i="1" dirty="0" smtClean="0">
                                                  <a:latin typeface="Cambria Math" panose="02040503050406030204" pitchFamily="18" charset="0"/>
                                                  <a:ea typeface="Cambria Math" panose="02040503050406030204" pitchFamily="18" charset="0"/>
                                                </a:rPr>
                                                <m:t>𝑧</m:t>
                                              </m:r>
                                            </m:sub>
                                          </m:sSub>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𝑋</m:t>
                                          </m:r>
                                          <m:r>
                                            <a:rPr kumimoji="1" lang="en-US" altLang="zh-CN" sz="2000" b="0" i="1" dirty="0" smtClean="0">
                                              <a:latin typeface="Cambria Math" panose="02040503050406030204" pitchFamily="18" charset="0"/>
                                              <a:ea typeface="Cambria Math" panose="02040503050406030204" pitchFamily="18" charset="0"/>
                                            </a:rPr>
                                            <m:t>𝛽</m:t>
                                          </m:r>
                                          <m:d>
                                            <m:dPr>
                                              <m:ctrlPr>
                                                <a:rPr kumimoji="1" lang="en-US" altLang="zh-CN" sz="2000" b="0" i="1" dirty="0" smtClean="0">
                                                  <a:latin typeface="Cambria Math" panose="02040503050406030204" pitchFamily="18" charset="0"/>
                                                  <a:ea typeface="Cambria Math" panose="02040503050406030204" pitchFamily="18" charset="0"/>
                                                </a:rPr>
                                              </m:ctrlPr>
                                            </m:dPr>
                                            <m:e>
                                              <m:r>
                                                <a:rPr kumimoji="1" lang="en-US" altLang="zh-CN" sz="2000" b="0" i="1" dirty="0" smtClean="0">
                                                  <a:latin typeface="Cambria Math" panose="02040503050406030204" pitchFamily="18" charset="0"/>
                                                  <a:ea typeface="Cambria Math" panose="02040503050406030204" pitchFamily="18" charset="0"/>
                                                </a:rPr>
                                                <m:t>𝑧</m:t>
                                              </m:r>
                                            </m:e>
                                          </m:d>
                                        </m:e>
                                      </m:d>
                                    </m:e>
                                  </m:d>
                                </m:e>
                              </m:d>
                            </m:e>
                          </m:func>
                        </m:den>
                      </m:f>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𝑑𝑜𝑚</m:t>
                      </m:r>
                      <m:sSub>
                        <m:sSubPr>
                          <m:ctrlPr>
                            <a:rPr kumimoji="1" lang="en-US" altLang="zh-CN" sz="2000" b="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𝐷</m:t>
                          </m:r>
                        </m:e>
                        <m:sub>
                          <m:r>
                            <a:rPr kumimoji="1" lang="en-US" altLang="zh-CN" sz="2000" b="0" i="1" smtClean="0">
                              <a:latin typeface="Cambria Math" panose="02040503050406030204" pitchFamily="18" charset="0"/>
                              <a:ea typeface="Cambria Math" panose="02040503050406030204" pitchFamily="18" charset="0"/>
                            </a:rPr>
                            <m:t>𝑧</m:t>
                          </m:r>
                        </m:sub>
                      </m:sSub>
                      <m:r>
                        <a:rPr kumimoji="1" lang="en-US" altLang="zh-CN" sz="2000" b="0" i="1" smtClean="0">
                          <a:latin typeface="Cambria Math" panose="02040503050406030204" pitchFamily="18" charset="0"/>
                          <a:ea typeface="Cambria Math" panose="02040503050406030204" pitchFamily="18" charset="0"/>
                        </a:rPr>
                        <m:t>                                (10)</m:t>
                      </m:r>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When</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err="1" smtClean="0">
                        <a:latin typeface="Cambria Math" panose="02040503050406030204" pitchFamily="18" charset="0"/>
                        <a:ea typeface="Microsoft YaHei" panose="020B0503020204020204" pitchFamily="34" charset="-122"/>
                      </a:rPr>
                      <m:t>Ω</m:t>
                    </m:r>
                    <m:r>
                      <a:rPr kumimoji="1" lang="el-GR"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is strongly convex, then the dual vector in Equation (10) simplifies to</a:t>
                </a:r>
                <a14:m>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𝜃</m:t>
                    </m:r>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r>
                      <a:rPr kumimoji="1" lang="en-US" altLang="zh-CN" sz="2000" b="0" i="1" smtClean="0">
                        <a:latin typeface="Cambria Math" panose="02040503050406030204" pitchFamily="18" charset="0"/>
                        <a:ea typeface="Cambria Math" panose="02040503050406030204" pitchFamily="18" charset="0"/>
                      </a:rPr>
                      <m:t>=−</m:t>
                    </m:r>
                    <m:r>
                      <m:rPr>
                        <m:sty m:val="p"/>
                      </m:rPr>
                      <a:rPr kumimoji="1" lang="en-US" altLang="zh-CN" sz="2000" b="0" i="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𝑌</m:t>
                            </m:r>
                          </m:e>
                          <m:sub>
                            <m:r>
                              <a:rPr kumimoji="1" lang="en-US" altLang="zh-CN" sz="2000" b="0" i="1" dirty="0" smtClean="0">
                                <a:latin typeface="Cambria Math" panose="02040503050406030204" pitchFamily="18" charset="0"/>
                                <a:ea typeface="Cambria Math" panose="02040503050406030204" pitchFamily="18" charset="0"/>
                              </a:rPr>
                              <m:t>𝑧</m:t>
                            </m:r>
                          </m:sub>
                        </m:sSub>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𝑋</m:t>
                        </m:r>
                        <m:r>
                          <a:rPr kumimoji="1" lang="en-US" altLang="zh-CN" sz="2000" b="0" i="1" dirty="0" smtClean="0">
                            <a:latin typeface="Cambria Math" panose="02040503050406030204" pitchFamily="18" charset="0"/>
                            <a:ea typeface="Cambria Math" panose="02040503050406030204" pitchFamily="18" charset="0"/>
                          </a:rPr>
                          <m:t>𝛽</m:t>
                        </m:r>
                        <m:d>
                          <m:dPr>
                            <m:ctrlPr>
                              <a:rPr kumimoji="1" lang="en-US" altLang="zh-CN" sz="2000" b="0" i="1" dirty="0" smtClean="0">
                                <a:latin typeface="Cambria Math" panose="02040503050406030204" pitchFamily="18" charset="0"/>
                                <a:ea typeface="Cambria Math" panose="02040503050406030204" pitchFamily="18" charset="0"/>
                              </a:rPr>
                            </m:ctrlPr>
                          </m:dPr>
                          <m:e>
                            <m:r>
                              <a:rPr kumimoji="1" lang="en-US" altLang="zh-CN" sz="2000" b="0" i="1" dirty="0" smtClean="0">
                                <a:latin typeface="Cambria Math" panose="02040503050406030204" pitchFamily="18" charset="0"/>
                                <a:ea typeface="Cambria Math" panose="02040503050406030204" pitchFamily="18" charset="0"/>
                              </a:rPr>
                              <m:t>𝑧</m:t>
                            </m:r>
                          </m:e>
                        </m:d>
                      </m:e>
                    </m:d>
                    <m:r>
                      <a:rPr kumimoji="1" lang="en-US" altLang="zh-CN" sz="2000" b="0" i="0" dirty="0" smtClean="0">
                        <a:latin typeface="Cambria Math" panose="02040503050406030204" pitchFamily="18" charset="0"/>
                        <a:ea typeface="Cambria Math" panose="02040503050406030204" pitchFamily="18" charset="0"/>
                      </a:rPr>
                      <m:t>/</m:t>
                    </m:r>
                    <m:sSub>
                      <m:sSubPr>
                        <m:ctrlPr>
                          <a:rPr kumimoji="1" lang="en-US" altLang="zh-CN" sz="2000" b="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𝜆</m:t>
                        </m:r>
                      </m:e>
                      <m:sub>
                        <m:r>
                          <a:rPr kumimoji="1" lang="en-US" altLang="zh-CN" sz="2000" b="0" i="1" smtClean="0">
                            <a:latin typeface="Cambria Math" panose="02040503050406030204" pitchFamily="18" charset="0"/>
                            <a:ea typeface="Cambria Math" panose="02040503050406030204" pitchFamily="18" charset="0"/>
                          </a:rPr>
                          <m:t>𝑡</m:t>
                        </m:r>
                      </m:sub>
                    </m:sSub>
                  </m:oMath>
                </a14:m>
                <a:r>
                  <a:rPr kumimoji="1" lang="el-GR" altLang="zh-CN" sz="2000" dirty="0">
                    <a:latin typeface="Microsoft YaHei" panose="020B0503020204020204" pitchFamily="34" charset="-122"/>
                    <a:ea typeface="Microsoft YaHei" panose="020B0503020204020204" pitchFamily="34" charset="-122"/>
                  </a:rPr>
                  <a:t>.</a:t>
                </a: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4797631"/>
              </a:xfrm>
              <a:blipFill>
                <a:blip r:embed="rId3"/>
                <a:stretch>
                  <a:fillRect l="-603" r="-96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51396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err="1">
                <a:latin typeface="Microsoft YaHei" panose="020B0503020204020204" pitchFamily="34" charset="-122"/>
                <a:ea typeface="Microsoft YaHei" panose="020B0503020204020204" pitchFamily="34" charset="-122"/>
                <a:cs typeface="Times New Roman" panose="02020603050405020304" pitchFamily="18" charset="0"/>
              </a:rPr>
              <a:t>Homotopy</a:t>
            </a:r>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 Algorithm</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4797631"/>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Using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𝜃</m:t>
                    </m:r>
                    <m:r>
                      <a:rPr kumimoji="1" lang="el-GR" altLang="zh-CN" sz="200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in Equation (10) with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 </m:t>
                        </m:r>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sSubSup>
                      <m:sSubSupPr>
                        <m:ctrlPr>
                          <a:rPr kumimoji="1" lang="en-US" altLang="zh-CN" sz="2000" b="0" i="1" dirty="0" smtClean="0">
                            <a:latin typeface="Cambria Math" panose="02040503050406030204" pitchFamily="18" charset="0"/>
                            <a:ea typeface="Microsoft YaHei" panose="020B0503020204020204" pitchFamily="34" charset="-122"/>
                          </a:rPr>
                        </m:ctrlPr>
                      </m:sSubSup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up>
                        <m:r>
                          <a:rPr kumimoji="1" lang="en-US" altLang="zh-CN" sz="2000" b="0" i="1" dirty="0" smtClean="0">
                            <a:latin typeface="Cambria Math" panose="02040503050406030204" pitchFamily="18" charset="0"/>
                            <a:ea typeface="Microsoft YaHei" panose="020B0503020204020204" pitchFamily="34" charset="-122"/>
                          </a:rPr>
                          <m:t>𝑇</m:t>
                        </m:r>
                      </m:sup>
                    </m:sSubSup>
                    <m:r>
                      <a:rPr kumimoji="1" lang="el-GR" altLang="zh-CN" sz="2000" i="1" dirty="0" smtClean="0">
                        <a:latin typeface="Cambria Math" panose="02040503050406030204" pitchFamily="18" charset="0"/>
                        <a:ea typeface="Microsoft YaHei" panose="020B0503020204020204" pitchFamily="34" charset="-122"/>
                      </a:rPr>
                      <m:t>𝛽</m:t>
                    </m:r>
                  </m:oMath>
                </a14:m>
                <a:r>
                  <a:rPr kumimoji="1" lang="el-GR" altLang="zh-CN" sz="2000" dirty="0">
                    <a:latin typeface="Microsoft YaHei" panose="020B0503020204020204" pitchFamily="34" charset="-122"/>
                    <a:ea typeface="Microsoft YaHei" panose="020B0503020204020204" pitchFamily="34" charset="-122"/>
                  </a:rPr>
                  <a:t> </a:t>
                </a:r>
                <a:r>
                  <a:rPr kumimoji="1" lang="en" altLang="zh-CN" sz="2000" dirty="0">
                    <a:latin typeface="Microsoft YaHei" panose="020B0503020204020204" pitchFamily="34" charset="-122"/>
                    <a:ea typeface="Microsoft YaHei" panose="020B0503020204020204" pitchFamily="34" charset="-122"/>
                  </a:rPr>
                  <a:t>greatly simplifies the expression for the variation of the duality gap between</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 </m:t>
                        </m:r>
                        <m:r>
                          <a:rPr kumimoji="1" lang="en" altLang="zh-CN" sz="200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𝑡</m:t>
                        </m:r>
                      </m:sub>
                    </m:sSub>
                    <m:r>
                      <a:rPr kumimoji="1" lang="en-US" altLang="zh-CN" sz="2000" b="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and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in Lemma 1 to</a:t>
                </a:r>
              </a:p>
              <a:p>
                <a:pPr marL="0" indent="0">
                  <a:lnSpc>
                    <a:spcPct val="125000"/>
                  </a:lnSpc>
                  <a:buNone/>
                </a:pPr>
                <a14:m>
                  <m:oMathPara xmlns:m="http://schemas.openxmlformats.org/officeDocument/2006/math">
                    <m:oMathParaPr>
                      <m:jc m:val="center"/>
                    </m:oMathParaPr>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𝐺</m:t>
                      </m:r>
                      <m:d>
                        <m:dPr>
                          <m:ctrlPr>
                            <a:rPr kumimoji="1" lang="en-US" altLang="zh-CN" sz="2000" b="0" i="1"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𝑥</m:t>
                              </m:r>
                            </m:e>
                            <m:sub>
                              <m:r>
                                <a:rPr kumimoji="1" lang="en" altLang="zh-CN" sz="2000" i="1" dirty="0" smtClean="0">
                                  <a:latin typeface="Cambria Math" panose="02040503050406030204" pitchFamily="18" charset="0"/>
                                  <a:ea typeface="Microsoft YaHei" panose="020B0503020204020204" pitchFamily="34" charset="-122"/>
                                </a:rPr>
                                <m:t>𝑛</m:t>
                              </m:r>
                              <m:r>
                                <a:rPr kumimoji="1" lang="en" altLang="zh-CN" sz="200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𝑧</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e>
                      </m:d>
                      <m:r>
                        <a:rPr kumimoji="1" lang="en-US" altLang="zh-CN" sz="2000" b="0" i="0"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Cambria Math" panose="02040503050406030204" pitchFamily="18" charset="0"/>
                        </a:rPr>
                        <m:t>ℓ</m:t>
                      </m:r>
                      <m:d>
                        <m:dPr>
                          <m:ctrlPr>
                            <a:rPr kumimoji="1" lang="en-US" altLang="zh-CN" sz="2000" b="0" i="1" dirty="0" smtClean="0">
                              <a:latin typeface="Cambria Math" panose="02040503050406030204" pitchFamily="18" charset="0"/>
                              <a:ea typeface="Cambria Math" panose="02040503050406030204" pitchFamily="18" charset="0"/>
                            </a:rPr>
                          </m:ctrlPr>
                        </m:dPr>
                        <m:e>
                          <m:r>
                            <a:rPr kumimoji="1" lang="en-US" altLang="zh-CN" sz="2000" b="0" i="1" dirty="0" smtClean="0">
                              <a:latin typeface="Cambria Math" panose="02040503050406030204" pitchFamily="18" charset="0"/>
                              <a:ea typeface="Cambria Math" panose="02040503050406030204" pitchFamily="18" charset="0"/>
                            </a:rPr>
                            <m:t>𝑧</m:t>
                          </m:r>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𝑛</m:t>
                              </m:r>
                              <m:r>
                                <a:rPr kumimoji="1" lang="en-US" altLang="zh-CN" sz="2000" b="0" i="1" dirty="0" smtClean="0">
                                  <a:latin typeface="Cambria Math" panose="02040503050406030204" pitchFamily="18" charset="0"/>
                                  <a:ea typeface="Cambria Math" panose="02040503050406030204" pitchFamily="18" charset="0"/>
                                </a:rPr>
                                <m:t>+1</m:t>
                              </m:r>
                            </m:sub>
                            <m:sup>
                              <m:r>
                                <a:rPr kumimoji="1" lang="en-US" altLang="zh-CN" sz="2000" b="0" i="1" dirty="0" smtClean="0">
                                  <a:latin typeface="Cambria Math" panose="02040503050406030204" pitchFamily="18" charset="0"/>
                                  <a:ea typeface="Cambria Math" panose="02040503050406030204" pitchFamily="18" charset="0"/>
                                </a:rPr>
                                <m:t>𝑇</m:t>
                              </m:r>
                            </m:sup>
                          </m:sSubSup>
                          <m:r>
                            <a:rPr kumimoji="1" lang="en-US" altLang="zh-CN" sz="2000" b="0" i="1" dirty="0" smtClean="0">
                              <a:latin typeface="Cambria Math" panose="02040503050406030204" pitchFamily="18" charset="0"/>
                              <a:ea typeface="Cambria Math" panose="02040503050406030204" pitchFamily="18" charset="0"/>
                            </a:rPr>
                            <m:t>𝛽</m:t>
                          </m:r>
                        </m:e>
                      </m:d>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This directly follows from the assumptions </a:t>
                </a:r>
                <a14:m>
                  <m:oMath xmlns:m="http://schemas.openxmlformats.org/officeDocument/2006/math">
                    <m:r>
                      <a:rPr kumimoji="1" lang="en-US" altLang="zh-CN" sz="2000" b="0" i="1" dirty="0" smtClean="0">
                        <a:latin typeface="Cambria Math" panose="02040503050406030204" pitchFamily="18" charset="0"/>
                        <a:ea typeface="Cambria Math" panose="02040503050406030204" pitchFamily="18" charset="0"/>
                      </a:rPr>
                      <m:t>ℓ </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e>
                    </m:d>
                    <m:r>
                      <a:rPr kumimoji="1" lang="en-US" altLang="zh-CN" sz="2000" b="0" i="1" dirty="0" smtClean="0">
                        <a:latin typeface="Cambria Math" panose="02040503050406030204" pitchFamily="18" charset="0"/>
                        <a:ea typeface="Cambria Math" panose="02040503050406030204" pitchFamily="18" charset="0"/>
                      </a:rPr>
                      <m:t>= </m:t>
                    </m:r>
                    <m:sSup>
                      <m:sSupPr>
                        <m:ctrlPr>
                          <a:rPr kumimoji="1" lang="en-US" altLang="zh-CN" sz="2000" b="0" i="1" dirty="0" smtClean="0">
                            <a:latin typeface="Cambria Math" panose="02040503050406030204" pitchFamily="18" charset="0"/>
                            <a:ea typeface="Cambria Math" panose="02040503050406030204" pitchFamily="18" charset="0"/>
                          </a:rPr>
                        </m:ctrlPr>
                      </m:sSupPr>
                      <m:e>
                        <m:r>
                          <a:rPr kumimoji="1" lang="en-US" altLang="zh-CN" sz="2000" b="0" i="1" dirty="0" smtClean="0">
                            <a:latin typeface="Cambria Math" panose="02040503050406030204" pitchFamily="18" charset="0"/>
                            <a:ea typeface="Cambria Math" panose="02040503050406030204" pitchFamily="18" charset="0"/>
                          </a:rPr>
                          <m:t>ℓ</m:t>
                        </m:r>
                      </m:e>
                      <m:sup>
                        <m:r>
                          <a:rPr kumimoji="1" lang="en-US" altLang="zh-CN" sz="2000" b="0" i="1" dirty="0" smtClean="0">
                            <a:latin typeface="Cambria Math" panose="02040503050406030204" pitchFamily="18" charset="0"/>
                            <a:ea typeface="Cambria Math" panose="02040503050406030204" pitchFamily="18" charset="0"/>
                          </a:rPr>
                          <m:t>∗</m:t>
                        </m:r>
                      </m:sup>
                    </m:sSup>
                    <m:r>
                      <a:rPr kumimoji="1" lang="en-US" altLang="zh-CN" sz="2000" b="0" i="1" dirty="0" smtClean="0">
                        <a:latin typeface="Cambria Math" panose="02040503050406030204" pitchFamily="18" charset="0"/>
                        <a:ea typeface="Cambria Math" panose="02040503050406030204" pitchFamily="18" charset="0"/>
                      </a:rPr>
                      <m:t> </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r>
                          <a:rPr kumimoji="1" lang="en-US" altLang="zh-CN" sz="2000" i="1" dirty="0" smtClean="0">
                            <a:latin typeface="Cambria Math" panose="02040503050406030204" pitchFamily="18" charset="0"/>
                            <a:ea typeface="Microsoft YaHei" panose="020B0503020204020204" pitchFamily="34" charset="-122"/>
                          </a:rPr>
                          <m:t>0</m:t>
                        </m:r>
                      </m:e>
                    </m:d>
                    <m:r>
                      <a:rPr kumimoji="1" lang="en-US" altLang="zh-CN" sz="2000" b="0" i="1" dirty="0" smtClean="0">
                        <a:latin typeface="Cambria Math" panose="02040503050406030204" pitchFamily="18" charset="0"/>
                        <a:ea typeface="Cambria Math" panose="02040503050406030204" pitchFamily="18" charset="0"/>
                      </a:rPr>
                      <m:t>=0 </m:t>
                    </m:r>
                  </m:oMath>
                </a14:m>
                <a:r>
                  <a:rPr kumimoji="1" lang="en" altLang="zh-CN" sz="2000" dirty="0">
                    <a:latin typeface="Microsoft YaHei" panose="020B0503020204020204" pitchFamily="34" charset="-122"/>
                    <a:ea typeface="Microsoft YaHei" panose="020B0503020204020204" pitchFamily="34" charset="-122"/>
                  </a:rPr>
                  <a:t>and by construction of the dual vector </a:t>
                </a:r>
                <a14:m>
                  <m:oMath xmlns:m="http://schemas.openxmlformats.org/officeDocument/2006/math">
                    <m:sSub>
                      <m:sSubPr>
                        <m:ctrlPr>
                          <a:rPr kumimoji="1" lang="el-GR" altLang="zh-CN" sz="2000" i="1" dirty="0" smtClean="0">
                            <a:latin typeface="Cambria Math" panose="02040503050406030204" pitchFamily="18" charset="0"/>
                            <a:ea typeface="Microsoft YaHei" panose="020B0503020204020204" pitchFamily="34" charset="-122"/>
                          </a:rPr>
                        </m:ctrlPr>
                      </m:sSubPr>
                      <m:e>
                        <m:r>
                          <a:rPr kumimoji="1" lang="el-GR" altLang="zh-CN" sz="2000" i="1" dirty="0" smtClean="0">
                            <a:latin typeface="Cambria Math" panose="02040503050406030204" pitchFamily="18" charset="0"/>
                            <a:ea typeface="Microsoft YaHei" panose="020B0503020204020204" pitchFamily="34" charset="-122"/>
                          </a:rPr>
                          <m:t>𝜃</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 </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m:t>
                        </m:r>
                      </m:e>
                      <m:sub>
                        <m:r>
                          <a:rPr kumimoji="1" lang="en-US" altLang="zh-CN" sz="2000" b="0" i="1" dirty="0" smtClean="0">
                            <a:latin typeface="Cambria Math" panose="02040503050406030204" pitchFamily="18" charset="0"/>
                            <a:ea typeface="Microsoft YaHei" panose="020B0503020204020204" pitchFamily="34" charset="-122"/>
                          </a:rPr>
                          <m:t>2</m:t>
                        </m:r>
                      </m:sub>
                    </m:sSub>
                    <m:r>
                      <a:rPr kumimoji="1" lang="en-US" altLang="zh-CN" sz="2000" b="0" i="1" dirty="0" smtClean="0">
                        <a:latin typeface="Cambria Math" panose="02040503050406030204" pitchFamily="18" charset="0"/>
                        <a:ea typeface="Cambria Math" panose="02040503050406030204" pitchFamily="18" charset="0"/>
                      </a:rPr>
                      <m:t>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𝑛</m:t>
                            </m:r>
                            <m:r>
                              <a:rPr kumimoji="1" lang="en-US" altLang="zh-CN" sz="2000" b="0" i="1" dirty="0" smtClean="0">
                                <a:latin typeface="Cambria Math" panose="02040503050406030204" pitchFamily="18" charset="0"/>
                                <a:ea typeface="Cambria Math" panose="02040503050406030204" pitchFamily="18" charset="0"/>
                              </a:rPr>
                              <m:t>+1</m:t>
                            </m:r>
                          </m:sub>
                          <m:sup>
                            <m:r>
                              <a:rPr kumimoji="1" lang="en-US" altLang="zh-CN" sz="2000" b="0" i="1" dirty="0" smtClean="0">
                                <a:latin typeface="Cambria Math" panose="02040503050406030204" pitchFamily="18" charset="0"/>
                                <a:ea typeface="Cambria Math" panose="02040503050406030204" pitchFamily="18" charset="0"/>
                              </a:rPr>
                              <m:t>𝑇</m:t>
                            </m:r>
                          </m:sup>
                        </m:sSubSup>
                        <m:r>
                          <a:rPr kumimoji="1" lang="en-US" altLang="zh-CN" sz="2000" b="0" i="1" dirty="0" smtClean="0">
                            <a:latin typeface="Cambria Math" panose="02040503050406030204" pitchFamily="18" charset="0"/>
                            <a:ea typeface="Cambria Math" panose="02040503050406030204" pitchFamily="18" charset="0"/>
                          </a:rPr>
                          <m:t>𝛽</m:t>
                        </m:r>
                      </m:e>
                    </m:d>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m:t>
                        </m:r>
                      </m:e>
                      <m:sub>
                        <m:r>
                          <a:rPr kumimoji="1" lang="en-US" altLang="zh-CN" sz="2000" b="0" i="1" dirty="0" smtClean="0">
                            <a:latin typeface="Cambria Math" panose="02040503050406030204" pitchFamily="18" charset="0"/>
                            <a:ea typeface="Microsoft YaHei" panose="020B0503020204020204" pitchFamily="34" charset="-122"/>
                          </a:rPr>
                          <m:t>2</m:t>
                        </m:r>
                      </m:sub>
                    </m:sSub>
                    <m:r>
                      <a:rPr kumimoji="1" lang="en-US" altLang="zh-CN" sz="2000" b="0" i="1" dirty="0" smtClean="0">
                        <a:latin typeface="Cambria Math" panose="02040503050406030204" pitchFamily="18" charset="0"/>
                        <a:ea typeface="Cambria Math" panose="02040503050406030204" pitchFamily="18" charset="0"/>
                      </a:rPr>
                      <m:t>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Cambria Math" panose="02040503050406030204" pitchFamily="18" charset="0"/>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e>
                    </m:d>
                    <m:r>
                      <a:rPr kumimoji="1" lang="en" altLang="zh-CN" sz="2000" i="1" dirty="0" smtClean="0">
                        <a:latin typeface="Cambria Math" panose="02040503050406030204" pitchFamily="18" charset="0"/>
                        <a:ea typeface="Microsoft YaHei" panose="020B0503020204020204" pitchFamily="34" charset="-122"/>
                      </a:rPr>
                      <m:t>= 0</m:t>
                    </m:r>
                  </m:oMath>
                </a14:m>
                <a:r>
                  <a:rPr kumimoji="1" lang="en" altLang="zh-CN" sz="2000" dirty="0">
                    <a:latin typeface="Microsoft YaHei" panose="020B0503020204020204" pitchFamily="34" charset="-122"/>
                    <a:ea typeface="Microsoft YaHei" panose="020B0503020204020204" pitchFamily="34" charset="-122"/>
                  </a:rPr>
                  <a:t>. Whence, assuming that the loss function is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𝜈</m:t>
                    </m:r>
                    <m:r>
                      <a:rPr kumimoji="1" lang="el-GR" altLang="zh-CN" sz="2000" i="1" dirty="0" smtClean="0">
                        <a:latin typeface="Cambria Math" panose="02040503050406030204" pitchFamily="18" charset="0"/>
                        <a:ea typeface="Microsoft YaHei" panose="020B0503020204020204" pitchFamily="34" charset="-122"/>
                      </a:rPr>
                      <m:t> −</m:t>
                    </m:r>
                    <m:r>
                      <a:rPr kumimoji="1" lang="en" altLang="zh-CN" sz="2000" i="1" dirty="0" smtClean="0">
                        <a:latin typeface="Cambria Math" panose="02040503050406030204" pitchFamily="18" charset="0"/>
                        <a:ea typeface="Microsoft YaHei" panose="020B0503020204020204" pitchFamily="34" charset="-122"/>
                      </a:rPr>
                      <m:t>𝑠𝑚𝑜𝑜𝑡h</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and using the parameterization in Equation (9), we obtain</a:t>
                </a:r>
              </a:p>
              <a:p>
                <a:pPr marL="0" indent="0">
                  <a:lnSpc>
                    <a:spcPct val="125000"/>
                  </a:lnSpc>
                  <a:buNone/>
                </a:pPr>
                <a14:m>
                  <m:oMathPara xmlns:m="http://schemas.openxmlformats.org/officeDocument/2006/math">
                    <m:oMathParaPr>
                      <m:jc m:val="center"/>
                    </m:oMathParaPr>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𝐺</m:t>
                      </m:r>
                      <m:d>
                        <m:dPr>
                          <m:ctrlPr>
                            <a:rPr kumimoji="1" lang="en-US" altLang="zh-CN" sz="2000" b="0" i="1"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𝑥</m:t>
                              </m:r>
                            </m:e>
                            <m:sub>
                              <m:r>
                                <a:rPr kumimoji="1" lang="en" altLang="zh-CN" sz="2000" i="1" dirty="0" smtClean="0">
                                  <a:latin typeface="Cambria Math" panose="02040503050406030204" pitchFamily="18" charset="0"/>
                                  <a:ea typeface="Microsoft YaHei" panose="020B0503020204020204" pitchFamily="34" charset="-122"/>
                                </a:rPr>
                                <m:t>𝑛</m:t>
                              </m:r>
                              <m:r>
                                <a:rPr kumimoji="1" lang="en" altLang="zh-CN" sz="200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𝑧</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e>
                      </m:d>
                      <m:r>
                        <a:rPr kumimoji="1" lang="en" altLang="zh-CN" sz="2000" i="1" dirty="0" smtClean="0">
                          <a:latin typeface="Cambria Math" panose="02040503050406030204" pitchFamily="18" charset="0"/>
                          <a:ea typeface="Cambria Math" panose="02040503050406030204" pitchFamily="18" charset="0"/>
                        </a:rPr>
                        <m:t>≤</m:t>
                      </m:r>
                      <m:f>
                        <m:fPr>
                          <m:ctrlPr>
                            <a:rPr kumimoji="1" lang="en" altLang="zh-CN" sz="2000" i="1" dirty="0" smtClean="0">
                              <a:latin typeface="Cambria Math" panose="02040503050406030204" pitchFamily="18" charset="0"/>
                              <a:ea typeface="Cambria Math" panose="02040503050406030204" pitchFamily="18" charset="0"/>
                            </a:rPr>
                          </m:ctrlPr>
                        </m:fPr>
                        <m:num>
                          <m:r>
                            <a:rPr kumimoji="1" lang="el-GR" altLang="zh-CN" sz="2000" i="1" dirty="0" smtClean="0">
                              <a:latin typeface="Cambria Math" panose="02040503050406030204" pitchFamily="18" charset="0"/>
                              <a:ea typeface="Microsoft YaHei" panose="020B0503020204020204" pitchFamily="34" charset="-122"/>
                            </a:rPr>
                            <m:t>𝜈</m:t>
                          </m:r>
                        </m:num>
                        <m:den>
                          <m:r>
                            <a:rPr kumimoji="1" lang="en-US" altLang="zh-CN" sz="2000" b="0" i="1" dirty="0" smtClean="0">
                              <a:latin typeface="Cambria Math" panose="02040503050406030204" pitchFamily="18" charset="0"/>
                              <a:ea typeface="Cambria Math" panose="02040503050406030204" pitchFamily="18" charset="0"/>
                            </a:rPr>
                            <m:t>2</m:t>
                          </m:r>
                        </m:den>
                      </m:f>
                      <m:sSup>
                        <m:sSupPr>
                          <m:ctrlPr>
                            <a:rPr kumimoji="1" lang="en-US" altLang="zh-CN" sz="2000" b="0" i="1" dirty="0" smtClean="0">
                              <a:latin typeface="Cambria Math" panose="02040503050406030204" pitchFamily="18" charset="0"/>
                              <a:ea typeface="Cambria Math" panose="02040503050406030204" pitchFamily="18" charset="0"/>
                            </a:rPr>
                          </m:ctrlPr>
                        </m:sSupPr>
                        <m:e>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𝑡</m:t>
                                  </m:r>
                                </m:sub>
                              </m:sSub>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e>
                          </m:d>
                        </m:e>
                        <m:sup>
                          <m:r>
                            <a:rPr kumimoji="1" lang="en-US" altLang="zh-CN" sz="2000" b="0" i="1" dirty="0" smtClean="0">
                              <a:latin typeface="Cambria Math" panose="02040503050406030204" pitchFamily="18" charset="0"/>
                              <a:ea typeface="Cambria Math" panose="02040503050406030204" pitchFamily="18" charset="0"/>
                            </a:rPr>
                            <m:t>2</m:t>
                          </m:r>
                        </m:sup>
                      </m:sSup>
                      <m:r>
                        <a:rPr kumimoji="1" lang="en-US" altLang="zh-CN" sz="2000" b="0" i="1" dirty="0" smtClean="0">
                          <a:latin typeface="Cambria Math" panose="02040503050406030204" pitchFamily="18" charset="0"/>
                          <a:ea typeface="Cambria Math" panose="02040503050406030204" pitchFamily="18" charset="0"/>
                        </a:rPr>
                        <m:t>=</m:t>
                      </m:r>
                      <m:f>
                        <m:fPr>
                          <m:ctrlPr>
                            <a:rPr kumimoji="1" lang="en" altLang="zh-CN" sz="2000" i="1" dirty="0" smtClean="0">
                              <a:latin typeface="Cambria Math" panose="02040503050406030204" pitchFamily="18" charset="0"/>
                              <a:ea typeface="Cambria Math" panose="02040503050406030204" pitchFamily="18" charset="0"/>
                            </a:rPr>
                          </m:ctrlPr>
                        </m:fPr>
                        <m:num>
                          <m:r>
                            <a:rPr kumimoji="1" lang="el-GR" altLang="zh-CN" sz="2000" i="1" dirty="0" smtClean="0">
                              <a:latin typeface="Cambria Math" panose="02040503050406030204" pitchFamily="18" charset="0"/>
                              <a:ea typeface="Microsoft YaHei" panose="020B0503020204020204" pitchFamily="34" charset="-122"/>
                            </a:rPr>
                            <m:t>𝜈</m:t>
                          </m:r>
                        </m:num>
                        <m:den>
                          <m:r>
                            <a:rPr kumimoji="1" lang="en-US" altLang="zh-CN" sz="2000" b="0" i="1" dirty="0" smtClean="0">
                              <a:latin typeface="Cambria Math" panose="02040503050406030204" pitchFamily="18" charset="0"/>
                              <a:ea typeface="Cambria Math" panose="02040503050406030204" pitchFamily="18" charset="0"/>
                            </a:rPr>
                            <m:t>2</m:t>
                          </m:r>
                        </m:den>
                      </m:f>
                      <m:sSup>
                        <m:sSupPr>
                          <m:ctrlPr>
                            <a:rPr kumimoji="1" lang="en-US" altLang="zh-CN" sz="2000" b="0" i="1" dirty="0" smtClean="0">
                              <a:latin typeface="Cambria Math" panose="02040503050406030204" pitchFamily="18" charset="0"/>
                              <a:ea typeface="Cambria Math" panose="02040503050406030204" pitchFamily="18" charset="0"/>
                            </a:rPr>
                          </m:ctrlPr>
                        </m:sSupPr>
                        <m:e>
                          <m:r>
                            <a:rPr kumimoji="1" lang="en-US" altLang="zh-CN" sz="2000" b="0" i="1" dirty="0" smtClean="0">
                              <a:latin typeface="Cambria Math" panose="02040503050406030204" pitchFamily="18" charset="0"/>
                              <a:ea typeface="Cambria Math" panose="02040503050406030204" pitchFamily="18" charset="0"/>
                            </a:rPr>
                            <m:t>𝑡</m:t>
                          </m:r>
                        </m:e>
                        <m:sup>
                          <m:r>
                            <a:rPr kumimoji="1" lang="en-US" altLang="zh-CN" sz="2000" b="0" i="1" dirty="0" smtClean="0">
                              <a:latin typeface="Cambria Math" panose="02040503050406030204" pitchFamily="18" charset="0"/>
                              <a:ea typeface="Cambria Math" panose="02040503050406030204" pitchFamily="18" charset="0"/>
                            </a:rPr>
                            <m:t>2</m:t>
                          </m:r>
                        </m:sup>
                      </m:sSup>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Proposition 1. Assuming that the loss function </a:t>
                </a:r>
                <a14:m>
                  <m:oMath xmlns:m="http://schemas.openxmlformats.org/officeDocument/2006/math">
                    <m:r>
                      <a:rPr kumimoji="1" lang="en-US" altLang="zh-CN" sz="2000" b="0" i="1" dirty="0" smtClean="0">
                        <a:latin typeface="Cambria Math" panose="02040503050406030204" pitchFamily="18" charset="0"/>
                        <a:ea typeface="Cambria Math" panose="02040503050406030204" pitchFamily="18" charset="0"/>
                      </a:rPr>
                      <m:t>ℓ</m:t>
                    </m:r>
                  </m:oMath>
                </a14:m>
                <a:r>
                  <a:rPr kumimoji="1" lang="en" altLang="zh-CN" sz="2000" dirty="0">
                    <a:latin typeface="Microsoft YaHei" panose="020B0503020204020204" pitchFamily="34" charset="-122"/>
                    <a:ea typeface="Microsoft YaHei" panose="020B0503020204020204" pitchFamily="34" charset="-122"/>
                  </a:rPr>
                  <a:t> is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𝜈</m:t>
                    </m:r>
                    <m:r>
                      <a:rPr kumimoji="1" lang="el-GR" altLang="zh-CN" sz="2000" i="1" dirty="0" smtClean="0">
                        <a:latin typeface="Cambria Math" panose="02040503050406030204" pitchFamily="18" charset="0"/>
                        <a:ea typeface="Microsoft YaHei" panose="020B0503020204020204" pitchFamily="34" charset="-122"/>
                      </a:rPr>
                      <m:t> −</m:t>
                    </m:r>
                    <m:r>
                      <a:rPr kumimoji="1" lang="en" altLang="zh-CN" sz="2000" i="1" dirty="0" smtClean="0">
                        <a:latin typeface="Cambria Math" panose="02040503050406030204" pitchFamily="18" charset="0"/>
                        <a:ea typeface="Microsoft YaHei" panose="020B0503020204020204" pitchFamily="34" charset="-122"/>
                      </a:rPr>
                      <m:t>𝑠𝑚𝑜𝑜𝑡h</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 the variations of the gap </a:t>
                </a:r>
                <a14:m>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𝐺</m:t>
                    </m:r>
                    <m:d>
                      <m:dPr>
                        <m:ctrlPr>
                          <a:rPr kumimoji="1" lang="en-US" altLang="zh-CN" sz="2000" b="0" i="1"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𝑥</m:t>
                            </m:r>
                          </m:e>
                          <m:sub>
                            <m:r>
                              <a:rPr kumimoji="1" lang="en" altLang="zh-CN" sz="2000" i="1" dirty="0" smtClean="0">
                                <a:latin typeface="Cambria Math" panose="02040503050406030204" pitchFamily="18" charset="0"/>
                                <a:ea typeface="Microsoft YaHei" panose="020B0503020204020204" pitchFamily="34" charset="-122"/>
                              </a:rPr>
                              <m:t>𝑛</m:t>
                            </m:r>
                            <m:r>
                              <a:rPr kumimoji="1" lang="en" altLang="zh-CN" sz="200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𝑧</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e>
                    </m:d>
                  </m:oMath>
                </a14:m>
                <a:r>
                  <a:rPr kumimoji="1" lang="en" altLang="zh-CN" sz="2000" dirty="0">
                    <a:latin typeface="Microsoft YaHei" panose="020B0503020204020204" pitchFamily="34" charset="-122"/>
                    <a:ea typeface="Microsoft YaHei" panose="020B0503020204020204" pitchFamily="34" charset="-122"/>
                  </a:rPr>
                  <a:t> are smaller than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oMath>
                </a14:m>
                <a:r>
                  <a:rPr kumimoji="1" lang="en" altLang="zh-CN" sz="2000" dirty="0">
                    <a:latin typeface="Microsoft YaHei" panose="020B0503020204020204" pitchFamily="34" charset="-122"/>
                    <a:ea typeface="Microsoft YaHei" panose="020B0503020204020204" pitchFamily="34" charset="-122"/>
                  </a:rPr>
                  <a:t> for all t in </a:t>
                </a:r>
                <a14:m>
                  <m:oMath xmlns:m="http://schemas.openxmlformats.org/officeDocument/2006/math">
                    <m:d>
                      <m:dPr>
                        <m:begChr m:val="["/>
                        <m:endChr m:val="]"/>
                        <m:ctrlPr>
                          <a:rPr kumimoji="1" lang="en-US" altLang="zh-CN" sz="2000" b="0" i="1" smtClean="0">
                            <a:latin typeface="Cambria Math" panose="02040503050406030204" pitchFamily="18" charset="0"/>
                            <a:ea typeface="Microsoft YaHei" panose="020B0503020204020204" pitchFamily="34" charset="-122"/>
                          </a:rPr>
                        </m:ctrlPr>
                      </m:dPr>
                      <m:e>
                        <m:r>
                          <a:rPr kumimoji="1" lang="en-US" altLang="zh-CN" sz="2000" b="0" i="1" smtClean="0">
                            <a:latin typeface="Cambria Math" panose="02040503050406030204" pitchFamily="18" charset="0"/>
                            <a:ea typeface="Microsoft YaHei" panose="020B0503020204020204" pitchFamily="34" charset="-122"/>
                          </a:rPr>
                          <m:t>−</m:t>
                        </m:r>
                        <m:rad>
                          <m:radPr>
                            <m:degHide m:val="on"/>
                            <m:ctrlPr>
                              <a:rPr kumimoji="1" lang="en-US" altLang="zh-CN" sz="2000" b="0" i="1" smtClean="0">
                                <a:latin typeface="Cambria Math" panose="02040503050406030204" pitchFamily="18" charset="0"/>
                                <a:ea typeface="Microsoft YaHei" panose="020B0503020204020204" pitchFamily="34" charset="-122"/>
                              </a:rPr>
                            </m:ctrlPr>
                          </m:radPr>
                          <m:deg/>
                          <m:e>
                            <m:f>
                              <m:fPr>
                                <m:ctrlPr>
                                  <a:rPr kumimoji="1" lang="en-US" altLang="zh-CN" sz="2000" b="0" i="1" dirty="0" smtClean="0">
                                    <a:latin typeface="Cambria Math" panose="02040503050406030204" pitchFamily="18" charset="0"/>
                                    <a:ea typeface="Cambria Math" panose="02040503050406030204" pitchFamily="18" charset="0"/>
                                  </a:rPr>
                                </m:ctrlPr>
                              </m:fPr>
                              <m:num>
                                <m:r>
                                  <a:rPr kumimoji="1" lang="en-US" altLang="zh-CN" sz="2000" b="0" i="1" smtClean="0">
                                    <a:latin typeface="Cambria Math" panose="02040503050406030204" pitchFamily="18" charset="0"/>
                                    <a:ea typeface="Microsoft YaHei" panose="020B0503020204020204" pitchFamily="34" charset="-122"/>
                                  </a:rPr>
                                  <m:t>2</m:t>
                                </m:r>
                                <m:r>
                                  <a:rPr kumimoji="1" lang="en" altLang="zh-CN" sz="2000" i="1" dirty="0" smtClean="0">
                                    <a:latin typeface="Cambria Math" panose="02040503050406030204" pitchFamily="18" charset="0"/>
                                    <a:ea typeface="Cambria Math" panose="02040503050406030204" pitchFamily="18" charset="0"/>
                                  </a:rPr>
                                  <m:t>𝜖</m:t>
                                </m:r>
                              </m:num>
                              <m:den>
                                <m:r>
                                  <a:rPr kumimoji="1" lang="en-US" altLang="zh-CN" sz="2000" b="0" i="1" dirty="0" smtClean="0">
                                    <a:latin typeface="Cambria Math" panose="02040503050406030204" pitchFamily="18" charset="0"/>
                                    <a:ea typeface="Cambria Math" panose="02040503050406030204" pitchFamily="18" charset="0"/>
                                  </a:rPr>
                                  <m:t>𝜈</m:t>
                                </m:r>
                              </m:den>
                            </m:f>
                          </m:e>
                        </m:rad>
                        <m:r>
                          <a:rPr kumimoji="1" lang="en-US" altLang="zh-CN" sz="2000" b="0" i="1" smtClean="0">
                            <a:latin typeface="Cambria Math" panose="02040503050406030204" pitchFamily="18" charset="0"/>
                            <a:ea typeface="Microsoft YaHei" panose="020B0503020204020204" pitchFamily="34" charset="-122"/>
                          </a:rPr>
                          <m:t>,</m:t>
                        </m:r>
                        <m:rad>
                          <m:radPr>
                            <m:degHide m:val="on"/>
                            <m:ctrlPr>
                              <a:rPr kumimoji="1" lang="en-US" altLang="zh-CN" sz="2000" b="0" i="1" smtClean="0">
                                <a:latin typeface="Cambria Math" panose="02040503050406030204" pitchFamily="18" charset="0"/>
                                <a:ea typeface="Microsoft YaHei" panose="020B0503020204020204" pitchFamily="34" charset="-122"/>
                              </a:rPr>
                            </m:ctrlPr>
                          </m:radPr>
                          <m:deg/>
                          <m:e>
                            <m:f>
                              <m:fPr>
                                <m:ctrlPr>
                                  <a:rPr kumimoji="1" lang="en-US" altLang="zh-CN" sz="2000" b="0" i="1" dirty="0" smtClean="0">
                                    <a:latin typeface="Cambria Math" panose="02040503050406030204" pitchFamily="18" charset="0"/>
                                    <a:ea typeface="Cambria Math" panose="02040503050406030204" pitchFamily="18" charset="0"/>
                                  </a:rPr>
                                </m:ctrlPr>
                              </m:fPr>
                              <m:num>
                                <m:r>
                                  <a:rPr kumimoji="1" lang="en-US" altLang="zh-CN" sz="2000" b="0" i="1" smtClean="0">
                                    <a:latin typeface="Cambria Math" panose="02040503050406030204" pitchFamily="18" charset="0"/>
                                    <a:ea typeface="Microsoft YaHei" panose="020B0503020204020204" pitchFamily="34" charset="-122"/>
                                  </a:rPr>
                                  <m:t>2</m:t>
                                </m:r>
                                <m:r>
                                  <a:rPr kumimoji="1" lang="en" altLang="zh-CN" sz="2000" i="1" dirty="0" smtClean="0">
                                    <a:latin typeface="Cambria Math" panose="02040503050406030204" pitchFamily="18" charset="0"/>
                                    <a:ea typeface="Cambria Math" panose="02040503050406030204" pitchFamily="18" charset="0"/>
                                  </a:rPr>
                                  <m:t>𝜖</m:t>
                                </m:r>
                              </m:num>
                              <m:den>
                                <m:r>
                                  <a:rPr kumimoji="1" lang="en-US" altLang="zh-CN" sz="2000" b="0" i="1" dirty="0" smtClean="0">
                                    <a:latin typeface="Cambria Math" panose="02040503050406030204" pitchFamily="18" charset="0"/>
                                    <a:ea typeface="Cambria Math" panose="02040503050406030204" pitchFamily="18" charset="0"/>
                                  </a:rPr>
                                  <m:t>𝜈</m:t>
                                </m:r>
                              </m:den>
                            </m:f>
                          </m:e>
                        </m:rad>
                      </m:e>
                    </m:d>
                  </m:oMath>
                </a14:m>
                <a:r>
                  <a:rPr kumimoji="1" lang="en" altLang="zh-CN" sz="2000" dirty="0">
                    <a:latin typeface="Microsoft YaHei" panose="020B0503020204020204" pitchFamily="34" charset="-122"/>
                    <a:ea typeface="Microsoft YaHei" panose="020B0503020204020204" pitchFamily="34" charset="-122"/>
                  </a:rPr>
                  <a:t>.</a:t>
                </a: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4797631"/>
              </a:xfrm>
              <a:blipFill>
                <a:blip r:embed="rId3"/>
                <a:stretch>
                  <a:fillRect l="-603" b="-132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441979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err="1">
                <a:latin typeface="Microsoft YaHei" panose="020B0503020204020204" pitchFamily="34" charset="-122"/>
                <a:ea typeface="Microsoft YaHei" panose="020B0503020204020204" pitchFamily="34" charset="-122"/>
                <a:cs typeface="Times New Roman" panose="02020603050405020304" pitchFamily="18" charset="0"/>
              </a:rPr>
              <a:t>Homotopy</a:t>
            </a:r>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 Algorithm</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4797631"/>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Moreover, assuming that </a:t>
                </a:r>
                <a14:m>
                  <m:oMath xmlns:m="http://schemas.openxmlformats.org/officeDocument/2006/math">
                    <m:sSub>
                      <m:sSubPr>
                        <m:ctrlPr>
                          <a:rPr kumimoji="1" lang="en" altLang="zh-CN" sz="200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𝐺𝑎𝑝</m:t>
                        </m:r>
                      </m:e>
                      <m:sub>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0</m:t>
                            </m:r>
                          </m:sub>
                        </m:sSub>
                      </m:sub>
                    </m:sSub>
                    <m:d>
                      <m:dPr>
                        <m:ctrlPr>
                          <a:rPr kumimoji="1" lang="en" altLang="zh-CN" sz="2000" i="1" dirty="0"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Microsoft YaHei" panose="020B0503020204020204" pitchFamily="34" charset="-122"/>
                          </a:rPr>
                          <m:t>𝛽</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𝜃</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e>
                    </m:d>
                    <m:r>
                      <a:rPr kumimoji="1" lang="el-GR" altLang="zh-CN" sz="2000" i="1" dirty="0" smtClean="0">
                        <a:latin typeface="Cambria Math" panose="02040503050406030204" pitchFamily="18" charset="0"/>
                        <a:ea typeface="Cambria Math" panose="02040503050406030204" pitchFamily="18" charset="0"/>
                      </a:rPr>
                      <m:t>≤</m:t>
                    </m:r>
                    <m:sSub>
                      <m:sSubPr>
                        <m:ctrlPr>
                          <a:rPr kumimoji="1" lang="el-GR" altLang="zh-CN" sz="2000" i="1" dirty="0" smtClean="0">
                            <a:latin typeface="Cambria Math" panose="02040503050406030204" pitchFamily="18" charset="0"/>
                            <a:ea typeface="Cambria Math" panose="02040503050406030204" pitchFamily="18" charset="0"/>
                          </a:rPr>
                        </m:ctrlPr>
                      </m:sSubPr>
                      <m:e>
                        <m:r>
                          <a:rPr kumimoji="1" lang="el-GR" altLang="zh-CN" sz="2000" i="1" dirty="0" smtClean="0">
                            <a:latin typeface="Cambria Math" panose="02040503050406030204" pitchFamily="18" charset="0"/>
                            <a:ea typeface="Cambria Math" panose="02040503050406030204" pitchFamily="18" charset="0"/>
                          </a:rPr>
                          <m:t>𝜖</m:t>
                        </m:r>
                      </m:e>
                      <m:sub>
                        <m:r>
                          <a:rPr kumimoji="1" lang="en-US" altLang="zh-CN" sz="2000" b="0" i="1" dirty="0" smtClean="0">
                            <a:latin typeface="Cambria Math" panose="02040503050406030204" pitchFamily="18" charset="0"/>
                            <a:ea typeface="Cambria Math" panose="02040503050406030204" pitchFamily="18" charset="0"/>
                          </a:rPr>
                          <m:t>0</m:t>
                        </m:r>
                      </m:sub>
                    </m:sSub>
                    <m:r>
                      <a:rPr kumimoji="1" lang="el-GR" altLang="zh-CN" sz="2000" i="1" dirty="0" smtClean="0">
                        <a:latin typeface="Cambria Math" panose="02040503050406030204" pitchFamily="18" charset="0"/>
                        <a:ea typeface="Cambria Math" panose="02040503050406030204" pitchFamily="18" charset="0"/>
                      </a:rPr>
                      <m:t>&lt;</m:t>
                    </m:r>
                    <m:r>
                      <a:rPr kumimoji="1" lang="el-GR" altLang="zh-CN" sz="2000" i="1" dirty="0" smtClean="0">
                        <a:latin typeface="Cambria Math" panose="02040503050406030204" pitchFamily="18" charset="0"/>
                        <a:ea typeface="Cambria Math" panose="02040503050406030204" pitchFamily="18" charset="0"/>
                      </a:rPr>
                      <m:t>𝜖</m:t>
                    </m:r>
                  </m:oMath>
                </a14:m>
                <a:r>
                  <a:rPr kumimoji="1" lang="en" altLang="zh-CN" sz="2000" dirty="0">
                    <a:latin typeface="Microsoft YaHei" panose="020B0503020204020204" pitchFamily="34" charset="-122"/>
                    <a:ea typeface="Microsoft YaHei" panose="020B0503020204020204" pitchFamily="34" charset="-122"/>
                  </a:rPr>
                  <a:t>, we have </a:t>
                </a:r>
                <a14:m>
                  <m:oMath xmlns:m="http://schemas.openxmlformats.org/officeDocument/2006/math">
                    <m:d>
                      <m:dPr>
                        <m:ctrlPr>
                          <a:rPr kumimoji="1" lang="en" altLang="zh-CN" sz="2000" i="1" dirty="0" smtClean="0">
                            <a:latin typeface="Cambria Math" panose="02040503050406030204" pitchFamily="18" charset="0"/>
                            <a:ea typeface="Microsoft YaHei" panose="020B0503020204020204" pitchFamily="34" charset="-122"/>
                          </a:rPr>
                        </m:ctrlPr>
                      </m:dPr>
                      <m:e>
                        <m:r>
                          <a:rPr kumimoji="1" lang="el-GR" altLang="zh-CN" sz="2000" i="1" dirty="0" smtClean="0">
                            <a:latin typeface="Cambria Math" panose="02040503050406030204" pitchFamily="18" charset="0"/>
                            <a:ea typeface="Microsoft YaHei" panose="020B0503020204020204" pitchFamily="34" charset="-122"/>
                          </a:rPr>
                          <m:t>𝛽</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𝜃</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e>
                    </m:d>
                  </m:oMath>
                </a14:m>
                <a:r>
                  <a:rPr kumimoji="1" lang="en" altLang="zh-CN" sz="2000" dirty="0">
                    <a:latin typeface="Microsoft YaHei" panose="020B0503020204020204" pitchFamily="34" charset="-122"/>
                    <a:ea typeface="Microsoft YaHei" panose="020B0503020204020204" pitchFamily="34" charset="-122"/>
                  </a:rPr>
                  <a:t> being a primal/dual </a:t>
                </a:r>
                <a14:m>
                  <m:oMath xmlns:m="http://schemas.openxmlformats.org/officeDocument/2006/math">
                    <m:r>
                      <a:rPr kumimoji="1" lang="el-GR" altLang="zh-CN" sz="2000" i="1" dirty="0" smtClean="0">
                        <a:latin typeface="Cambria Math" panose="02040503050406030204" pitchFamily="18" charset="0"/>
                        <a:ea typeface="Cambria Math" panose="02040503050406030204" pitchFamily="18" charset="0"/>
                      </a:rPr>
                      <m:t>𝜖</m:t>
                    </m:r>
                    <m:r>
                      <a:rPr kumimoji="1" lang="en-US" altLang="zh-CN" sz="2000" b="0" i="0" dirty="0" smtClean="0">
                        <a:latin typeface="Cambria Math" panose="02040503050406030204" pitchFamily="18" charset="0"/>
                        <a:ea typeface="Cambria Math" panose="02040503050406030204" pitchFamily="18" charset="0"/>
                      </a:rPr>
                      <m:t>−</m:t>
                    </m:r>
                    <m:r>
                      <m:rPr>
                        <m:sty m:val="p"/>
                      </m:rPr>
                      <a:rPr kumimoji="1" lang="en-US" altLang="zh-CN" sz="2000" b="0" i="0" dirty="0" smtClean="0">
                        <a:latin typeface="Cambria Math" panose="02040503050406030204" pitchFamily="18" charset="0"/>
                        <a:ea typeface="Cambria Math" panose="02040503050406030204" pitchFamily="18" charset="0"/>
                      </a:rPr>
                      <m:t>solution</m:t>
                    </m:r>
                  </m:oMath>
                </a14:m>
                <a:r>
                  <a:rPr kumimoji="1" lang="en" altLang="zh-CN" sz="2000" dirty="0">
                    <a:latin typeface="Microsoft YaHei" panose="020B0503020204020204" pitchFamily="34" charset="-122"/>
                    <a:ea typeface="Microsoft YaHei" panose="020B0503020204020204" pitchFamily="34" charset="-122"/>
                  </a:rPr>
                  <a:t> for the optimization problem (3) with augmented data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US" altLang="zh-CN" sz="2000" b="0" i="1" dirty="0" smtClean="0">
                            <a:latin typeface="Cambria Math" panose="02040503050406030204" pitchFamily="18" charset="0"/>
                            <a:ea typeface="Microsoft YaHei" panose="020B0503020204020204" pitchFamily="34" charset="-122"/>
                          </a:rPr>
                          <m:t>𝑛</m:t>
                        </m:r>
                      </m:sub>
                    </m:sSub>
                    <m:r>
                      <a:rPr kumimoji="1" lang="en" altLang="zh-CN" sz="200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m:t>
                    </m:r>
                    <m:d>
                      <m:dPr>
                        <m:ctrlPr>
                          <a:rPr kumimoji="1" lang="en" altLang="zh-CN" sz="2000" i="1" dirty="0" smtClean="0">
                            <a:latin typeface="Cambria Math" panose="02040503050406030204" pitchFamily="18" charset="0"/>
                            <a:ea typeface="Microsoft YaHei" panose="020B0503020204020204" pitchFamily="34" charset="-122"/>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 </m:t>
                        </m:r>
                        <m:r>
                          <a:rPr kumimoji="1" lang="en" altLang="zh-CN" sz="2000" i="1" dirty="0" smtClean="0">
                            <a:latin typeface="Cambria Math" panose="02040503050406030204" pitchFamily="18" charset="0"/>
                            <a:ea typeface="Microsoft YaHei" panose="020B0503020204020204" pitchFamily="34" charset="-122"/>
                          </a:rPr>
                          <m:t>𝑧</m:t>
                        </m:r>
                      </m:e>
                    </m:d>
                    <m:r>
                      <a:rPr kumimoji="1" lang="en-US" altLang="zh-CN" sz="2000" b="0" i="1" dirty="0" smtClean="0">
                        <a:latin typeface="Cambria Math" panose="02040503050406030204" pitchFamily="18" charset="0"/>
                        <a:ea typeface="Microsoft YaHei" panose="020B0503020204020204" pitchFamily="34" charset="-122"/>
                      </a:rPr>
                      <m:t>}</m:t>
                    </m:r>
                  </m:oMath>
                </a14:m>
                <a:r>
                  <a:rPr kumimoji="1" lang="en" altLang="zh-CN" sz="2000" dirty="0">
                    <a:latin typeface="Microsoft YaHei" panose="020B0503020204020204" pitchFamily="34" charset="-122"/>
                    <a:ea typeface="Microsoft YaHei" panose="020B0503020204020204" pitchFamily="34" charset="-122"/>
                  </a:rPr>
                  <a:t> as long as </a:t>
                </a:r>
              </a:p>
              <a:p>
                <a:pPr marL="0" indent="0">
                  <a:lnSpc>
                    <a:spcPct val="125000"/>
                  </a:lnSpc>
                  <a:buNone/>
                </a:pPr>
                <a14:m>
                  <m:oMathPara xmlns:m="http://schemas.openxmlformats.org/officeDocument/2006/math">
                    <m:oMathParaPr>
                      <m:jc m:val="centerGroup"/>
                    </m:oMathParaPr>
                    <m:oMath xmlns:m="http://schemas.openxmlformats.org/officeDocument/2006/math">
                      <m:d>
                        <m:dPr>
                          <m:begChr m:val="|"/>
                          <m:endChr m:val="|"/>
                          <m:ctrlPr>
                            <a:rPr kumimoji="1" lang="en-US" altLang="zh-CN" sz="2000" b="0" i="1" smtClean="0">
                              <a:latin typeface="Cambria Math" panose="02040503050406030204" pitchFamily="18" charset="0"/>
                              <a:ea typeface="Microsoft YaHei" panose="020B0503020204020204" pitchFamily="34" charset="-122"/>
                            </a:rPr>
                          </m:ctrlPr>
                        </m:dPr>
                        <m:e>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𝑡</m:t>
                              </m:r>
                            </m:sub>
                          </m:sSub>
                          <m:r>
                            <a:rPr kumimoji="1" lang="en-US" altLang="zh-CN" sz="2000" b="0" i="1" smtClean="0">
                              <a:latin typeface="Cambria Math" panose="02040503050406030204" pitchFamily="18" charset="0"/>
                              <a:ea typeface="Microsoft YaHei" panose="020B0503020204020204" pitchFamily="34" charset="-122"/>
                            </a:rPr>
                            <m:t>−</m:t>
                          </m:r>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0</m:t>
                              </m:r>
                            </m:sub>
                          </m:sSub>
                        </m:e>
                      </m:d>
                      <m:r>
                        <a:rPr kumimoji="1" lang="en-US" altLang="zh-CN" sz="2000" b="0" i="1" smtClean="0">
                          <a:latin typeface="Cambria Math" panose="02040503050406030204" pitchFamily="18" charset="0"/>
                          <a:ea typeface="Cambria Math" panose="02040503050406030204" pitchFamily="18" charset="0"/>
                        </a:rPr>
                        <m:t>≤</m:t>
                      </m:r>
                      <m:rad>
                        <m:radPr>
                          <m:degHide m:val="on"/>
                          <m:ctrlPr>
                            <a:rPr kumimoji="1" lang="en-US" altLang="zh-CN" sz="2000" b="0" i="1" smtClean="0">
                              <a:latin typeface="Cambria Math" panose="02040503050406030204" pitchFamily="18" charset="0"/>
                              <a:ea typeface="Cambria Math" panose="02040503050406030204" pitchFamily="18" charset="0"/>
                            </a:rPr>
                          </m:ctrlPr>
                        </m:radPr>
                        <m:deg/>
                        <m:e>
                          <m:f>
                            <m:fPr>
                              <m:ctrlPr>
                                <a:rPr kumimoji="1" lang="en-US" altLang="zh-CN" sz="2000" b="0" i="1" smtClean="0">
                                  <a:latin typeface="Cambria Math" panose="02040503050406030204" pitchFamily="18" charset="0"/>
                                  <a:ea typeface="Cambria Math" panose="02040503050406030204" pitchFamily="18" charset="0"/>
                                </a:rPr>
                              </m:ctrlPr>
                            </m:fPr>
                            <m:num>
                              <m:r>
                                <a:rPr kumimoji="1" lang="en-US" altLang="zh-CN" sz="2000" b="0" i="1" smtClean="0">
                                  <a:latin typeface="Cambria Math" panose="02040503050406030204" pitchFamily="18" charset="0"/>
                                  <a:ea typeface="Cambria Math" panose="02040503050406030204" pitchFamily="18" charset="0"/>
                                </a:rPr>
                                <m:t>2</m:t>
                              </m:r>
                            </m:num>
                            <m:den>
                              <m:r>
                                <a:rPr kumimoji="1" lang="en-US" altLang="zh-CN" sz="2000" b="0" i="1" smtClean="0">
                                  <a:latin typeface="Cambria Math" panose="02040503050406030204" pitchFamily="18" charset="0"/>
                                  <a:ea typeface="Cambria Math" panose="02040503050406030204" pitchFamily="18" charset="0"/>
                                </a:rPr>
                                <m:t>𝜈</m:t>
                              </m:r>
                            </m:den>
                          </m:f>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𝜖</m:t>
                              </m:r>
                              <m:r>
                                <a:rPr kumimoji="1" lang="en-US" altLang="zh-CN" sz="2000" b="0" i="1" smtClean="0">
                                  <a:latin typeface="Cambria Math" panose="02040503050406030204" pitchFamily="18" charset="0"/>
                                  <a:ea typeface="Cambria Math" panose="02040503050406030204" pitchFamily="18" charset="0"/>
                                </a:rPr>
                                <m:t>−</m:t>
                              </m:r>
                              <m:sSub>
                                <m:sSubPr>
                                  <m:ctrlPr>
                                    <a:rPr kumimoji="1" lang="en-US" altLang="zh-CN" sz="2000" b="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𝜖</m:t>
                                  </m:r>
                                </m:e>
                                <m:sub>
                                  <m:r>
                                    <a:rPr kumimoji="1" lang="en-US" altLang="zh-CN" sz="2000" b="0" i="1" smtClean="0">
                                      <a:latin typeface="Cambria Math" panose="02040503050406030204" pitchFamily="18" charset="0"/>
                                      <a:ea typeface="Cambria Math" panose="02040503050406030204" pitchFamily="18" charset="0"/>
                                    </a:rPr>
                                    <m:t>0</m:t>
                                  </m:r>
                                </m:sub>
                              </m:sSub>
                            </m:e>
                          </m:d>
                        </m:e>
                      </m:rad>
                      <m:r>
                        <a:rPr kumimoji="1" lang="en-US" altLang="zh-CN" sz="2000" b="0" i="1" smtClean="0">
                          <a:latin typeface="Cambria Math" panose="02040503050406030204" pitchFamily="18" charset="0"/>
                          <a:ea typeface="Cambria Math" panose="02040503050406030204" pitchFamily="18" charset="0"/>
                        </a:rPr>
                        <m:t>=:</m:t>
                      </m:r>
                      <m:sSub>
                        <m:sSubPr>
                          <m:ctrlPr>
                            <a:rPr kumimoji="1" lang="en-US" altLang="zh-CN" sz="2000" b="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𝑠</m:t>
                          </m:r>
                        </m:e>
                        <m:sub>
                          <m:r>
                            <a:rPr kumimoji="1" lang="en-US" altLang="zh-CN" sz="2000" b="0" i="1" smtClean="0">
                              <a:latin typeface="Cambria Math" panose="02040503050406030204" pitchFamily="18" charset="0"/>
                              <a:ea typeface="Cambria Math" panose="02040503050406030204" pitchFamily="18" charset="0"/>
                            </a:rPr>
                            <m:t>𝜖</m:t>
                          </m:r>
                        </m:sub>
                      </m:sSub>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Using the same reasoning when the loss is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µ−</m:t>
                    </m:r>
                    <m:r>
                      <a:rPr kumimoji="1" lang="en" altLang="zh-CN" sz="2000" i="1" dirty="0" smtClean="0">
                        <a:latin typeface="Cambria Math" panose="02040503050406030204" pitchFamily="18" charset="0"/>
                        <a:ea typeface="Microsoft YaHei" panose="020B0503020204020204" pitchFamily="34" charset="-122"/>
                      </a:rPr>
                      <m:t>𝑠𝑡𝑟𝑜𝑛𝑔𝑙𝑦</m:t>
                    </m:r>
                  </m:oMath>
                </a14:m>
                <a:r>
                  <a:rPr kumimoji="1" lang="en" altLang="zh-CN" sz="2000" dirty="0">
                    <a:latin typeface="Microsoft YaHei" panose="020B0503020204020204" pitchFamily="34" charset="-122"/>
                    <a:ea typeface="Microsoft YaHei" panose="020B0503020204020204" pitchFamily="34" charset="-122"/>
                  </a:rPr>
                  <a:t> convex, we have</a:t>
                </a:r>
              </a:p>
              <a:p>
                <a:pPr marL="0" indent="0">
                  <a:lnSpc>
                    <a:spcPct val="125000"/>
                  </a:lnSpc>
                  <a:buNone/>
                </a:pPr>
                <a14:m>
                  <m:oMathPara xmlns:m="http://schemas.openxmlformats.org/officeDocument/2006/math">
                    <m:oMathParaPr>
                      <m:jc m:val="centerGroup"/>
                    </m:oMathParaPr>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𝐺</m:t>
                      </m:r>
                      <m:d>
                        <m:dPr>
                          <m:ctrlPr>
                            <a:rPr kumimoji="1" lang="en-US" altLang="zh-CN" sz="2000" b="0" i="1"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𝑥</m:t>
                              </m:r>
                            </m:e>
                            <m:sub>
                              <m:r>
                                <a:rPr kumimoji="1" lang="en" altLang="zh-CN" sz="2000" i="1" dirty="0" smtClean="0">
                                  <a:latin typeface="Cambria Math" panose="02040503050406030204" pitchFamily="18" charset="0"/>
                                  <a:ea typeface="Microsoft YaHei" panose="020B0503020204020204" pitchFamily="34" charset="-122"/>
                                </a:rPr>
                                <m:t>𝑛</m:t>
                              </m:r>
                              <m:r>
                                <a:rPr kumimoji="1" lang="en" altLang="zh-CN" sz="200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𝑧</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e>
                      </m:d>
                      <m:r>
                        <a:rPr kumimoji="1" lang="en" altLang="zh-CN" sz="2000" i="1" dirty="0" smtClean="0">
                          <a:latin typeface="Cambria Math" panose="02040503050406030204" pitchFamily="18" charset="0"/>
                          <a:ea typeface="Cambria Math" panose="02040503050406030204" pitchFamily="18" charset="0"/>
                        </a:rPr>
                        <m:t>≥</m:t>
                      </m:r>
                      <m:f>
                        <m:fPr>
                          <m:ctrlPr>
                            <a:rPr kumimoji="1" lang="en" altLang="zh-CN" sz="2000" i="1" dirty="0" smtClean="0">
                              <a:latin typeface="Cambria Math" panose="02040503050406030204" pitchFamily="18" charset="0"/>
                              <a:ea typeface="Cambria Math" panose="02040503050406030204" pitchFamily="18" charset="0"/>
                            </a:rPr>
                          </m:ctrlPr>
                        </m:fPr>
                        <m:num>
                          <m:r>
                            <a:rPr kumimoji="1" lang="en" altLang="zh-CN" sz="2000" i="1" dirty="0" smtClean="0">
                              <a:latin typeface="Cambria Math" panose="02040503050406030204" pitchFamily="18" charset="0"/>
                              <a:ea typeface="Microsoft YaHei" panose="020B0503020204020204" pitchFamily="34" charset="-122"/>
                            </a:rPr>
                            <m:t>µ</m:t>
                          </m:r>
                        </m:num>
                        <m:den>
                          <m:r>
                            <a:rPr kumimoji="1" lang="en-US" altLang="zh-CN" sz="2000" b="0" i="1" dirty="0" smtClean="0">
                              <a:latin typeface="Cambria Math" panose="02040503050406030204" pitchFamily="18" charset="0"/>
                              <a:ea typeface="Cambria Math" panose="02040503050406030204" pitchFamily="18" charset="0"/>
                            </a:rPr>
                            <m:t>2</m:t>
                          </m:r>
                        </m:den>
                      </m:f>
                      <m:sSup>
                        <m:sSupPr>
                          <m:ctrlPr>
                            <a:rPr kumimoji="1" lang="en-US" altLang="zh-CN" sz="2000" b="0" i="1" dirty="0" smtClean="0">
                              <a:latin typeface="Cambria Math" panose="02040503050406030204" pitchFamily="18" charset="0"/>
                              <a:ea typeface="Cambria Math" panose="02040503050406030204" pitchFamily="18" charset="0"/>
                            </a:rPr>
                          </m:ctrlPr>
                        </m:sSupPr>
                        <m:e>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𝑡</m:t>
                                  </m:r>
                                </m:sub>
                              </m:sSub>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e>
                          </m:d>
                        </m:e>
                        <m:sup>
                          <m:r>
                            <a:rPr kumimoji="1" lang="en-US" altLang="zh-CN" sz="2000" b="0" i="1" dirty="0" smtClean="0">
                              <a:latin typeface="Cambria Math" panose="02040503050406030204" pitchFamily="18" charset="0"/>
                              <a:ea typeface="Cambria Math" panose="02040503050406030204" pitchFamily="18" charset="0"/>
                            </a:rPr>
                            <m:t>2</m:t>
                          </m:r>
                        </m:sup>
                      </m:sSup>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Hence </a:t>
                </a:r>
                <a14:m>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𝐺</m:t>
                    </m:r>
                    <m:d>
                      <m:dPr>
                        <m:ctrlPr>
                          <a:rPr kumimoji="1" lang="en-US" altLang="zh-CN" sz="2000" b="0" i="1"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𝑥</m:t>
                            </m:r>
                          </m:e>
                          <m:sub>
                            <m:r>
                              <a:rPr kumimoji="1" lang="en" altLang="zh-CN" sz="2000" i="1" dirty="0" smtClean="0">
                                <a:latin typeface="Cambria Math" panose="02040503050406030204" pitchFamily="18" charset="0"/>
                                <a:ea typeface="Microsoft YaHei" panose="020B0503020204020204" pitchFamily="34" charset="-122"/>
                              </a:rPr>
                              <m:t>𝑛</m:t>
                            </m:r>
                            <m:r>
                              <a:rPr kumimoji="1" lang="en" altLang="zh-CN" sz="200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𝑧</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𝑧</m:t>
                            </m:r>
                          </m:e>
                          <m:sub>
                            <m:r>
                              <a:rPr kumimoji="1" lang="en" altLang="zh-CN" sz="2000" i="1" dirty="0" smtClean="0">
                                <a:latin typeface="Cambria Math" panose="02040503050406030204" pitchFamily="18" charset="0"/>
                                <a:ea typeface="Microsoft YaHei" panose="020B0503020204020204" pitchFamily="34" charset="-122"/>
                              </a:rPr>
                              <m:t>0</m:t>
                            </m:r>
                          </m:sub>
                        </m:sSub>
                      </m:e>
                    </m:d>
                    <m:r>
                      <a:rPr kumimoji="1" lang="en" altLang="zh-CN" sz="2000" i="1" dirty="0" smtClean="0">
                        <a:latin typeface="Cambria Math" panose="02040503050406030204" pitchFamily="18" charset="0"/>
                        <a:ea typeface="Microsoft YaHei" panose="020B0503020204020204" pitchFamily="34" charset="-122"/>
                      </a:rPr>
                      <m:t> </m:t>
                    </m:r>
                    <m:r>
                      <a:rPr kumimoji="1" lang="en" altLang="zh-CN" sz="2000" i="1" dirty="0" smtClean="0">
                        <a:latin typeface="Cambria Math" panose="02040503050406030204" pitchFamily="18" charset="0"/>
                        <a:ea typeface="Cambria Math" panose="02040503050406030204" pitchFamily="18" charset="0"/>
                      </a:rPr>
                      <m:t>&gt;</m:t>
                    </m:r>
                    <m:r>
                      <a:rPr kumimoji="1" lang="en" altLang="zh-CN" sz="2000" i="1" dirty="0" smtClean="0">
                        <a:latin typeface="Cambria Math" panose="02040503050406030204" pitchFamily="18" charset="0"/>
                        <a:ea typeface="Cambria Math" panose="02040503050406030204" pitchFamily="18" charset="0"/>
                      </a:rPr>
                      <m:t>𝜖</m:t>
                    </m:r>
                  </m:oMath>
                </a14:m>
                <a:r>
                  <a:rPr kumimoji="1" lang="en" altLang="zh-CN" sz="2000" dirty="0">
                    <a:latin typeface="Microsoft YaHei" panose="020B0503020204020204" pitchFamily="34" charset="-122"/>
                    <a:ea typeface="Microsoft YaHei" panose="020B0503020204020204" pitchFamily="34" charset="-122"/>
                  </a:rPr>
                  <a:t> as soon as </a:t>
                </a:r>
                <a14:m>
                  <m:oMath xmlns:m="http://schemas.openxmlformats.org/officeDocument/2006/math">
                    <m:d>
                      <m:dPr>
                        <m:begChr m:val="|"/>
                        <m:endChr m:val="|"/>
                        <m:ctrlPr>
                          <a:rPr kumimoji="1" lang="en-US" altLang="zh-CN" sz="2000" b="0" i="1" smtClean="0">
                            <a:latin typeface="Cambria Math" panose="02040503050406030204" pitchFamily="18" charset="0"/>
                            <a:ea typeface="Microsoft YaHei" panose="020B0503020204020204" pitchFamily="34" charset="-122"/>
                          </a:rPr>
                        </m:ctrlPr>
                      </m:dPr>
                      <m:e>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𝑡</m:t>
                            </m:r>
                          </m:sub>
                        </m:sSub>
                        <m:r>
                          <a:rPr kumimoji="1" lang="en-US" altLang="zh-CN" sz="2000" b="0" i="1" smtClean="0">
                            <a:latin typeface="Cambria Math" panose="02040503050406030204" pitchFamily="18" charset="0"/>
                            <a:ea typeface="Microsoft YaHei" panose="020B0503020204020204" pitchFamily="34" charset="-122"/>
                          </a:rPr>
                          <m:t>−</m:t>
                        </m:r>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0</m:t>
                            </m:r>
                          </m:sub>
                        </m:sSub>
                      </m:e>
                    </m:d>
                    <m:r>
                      <a:rPr kumimoji="1" lang="en-US" altLang="zh-CN" sz="2000" b="0" i="1" smtClean="0">
                        <a:latin typeface="Cambria Math" panose="02040503050406030204" pitchFamily="18" charset="0"/>
                        <a:ea typeface="Cambria Math" panose="02040503050406030204" pitchFamily="18" charset="0"/>
                      </a:rPr>
                      <m:t>&gt;</m:t>
                    </m:r>
                    <m:rad>
                      <m:radPr>
                        <m:degHide m:val="on"/>
                        <m:ctrlPr>
                          <a:rPr kumimoji="1" lang="en-US" altLang="zh-CN" sz="2000" b="0" i="1" smtClean="0">
                            <a:latin typeface="Cambria Math" panose="02040503050406030204" pitchFamily="18" charset="0"/>
                            <a:ea typeface="Cambria Math" panose="02040503050406030204" pitchFamily="18" charset="0"/>
                          </a:rPr>
                        </m:ctrlPr>
                      </m:radPr>
                      <m:deg/>
                      <m:e>
                        <m:f>
                          <m:fPr>
                            <m:ctrlPr>
                              <a:rPr kumimoji="1" lang="en-US" altLang="zh-CN" sz="2000" b="0" i="1" smtClean="0">
                                <a:latin typeface="Cambria Math" panose="02040503050406030204" pitchFamily="18" charset="0"/>
                                <a:ea typeface="Cambria Math" panose="02040503050406030204" pitchFamily="18" charset="0"/>
                              </a:rPr>
                            </m:ctrlPr>
                          </m:fPr>
                          <m:num>
                            <m:r>
                              <a:rPr kumimoji="1" lang="en-US" altLang="zh-CN" sz="2000" b="0" i="1" smtClean="0">
                                <a:latin typeface="Cambria Math" panose="02040503050406030204" pitchFamily="18" charset="0"/>
                                <a:ea typeface="Cambria Math" panose="02040503050406030204" pitchFamily="18" charset="0"/>
                              </a:rPr>
                              <m:t>2</m:t>
                            </m:r>
                          </m:num>
                          <m:den>
                            <m:r>
                              <a:rPr kumimoji="1" lang="en" altLang="zh-CN" sz="2000" i="1" dirty="0" smtClean="0">
                                <a:latin typeface="Cambria Math" panose="02040503050406030204" pitchFamily="18" charset="0"/>
                                <a:ea typeface="Microsoft YaHei" panose="020B0503020204020204" pitchFamily="34" charset="-122"/>
                              </a:rPr>
                              <m:t>µ</m:t>
                            </m:r>
                          </m:den>
                        </m:f>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𝜖</m:t>
                            </m:r>
                            <m:r>
                              <a:rPr kumimoji="1" lang="en-US" altLang="zh-CN" sz="2000" b="0" i="1" smtClean="0">
                                <a:latin typeface="Cambria Math" panose="02040503050406030204" pitchFamily="18" charset="0"/>
                                <a:ea typeface="Cambria Math" panose="02040503050406030204" pitchFamily="18" charset="0"/>
                              </a:rPr>
                              <m:t>−</m:t>
                            </m:r>
                            <m:sSub>
                              <m:sSubPr>
                                <m:ctrlPr>
                                  <a:rPr kumimoji="1" lang="en-US" altLang="zh-CN" sz="2000" b="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𝜖</m:t>
                                </m:r>
                              </m:e>
                              <m:sub>
                                <m:r>
                                  <a:rPr kumimoji="1" lang="en-US" altLang="zh-CN" sz="2000" b="0" i="1" smtClean="0">
                                    <a:latin typeface="Cambria Math" panose="02040503050406030204" pitchFamily="18" charset="0"/>
                                    <a:ea typeface="Cambria Math" panose="02040503050406030204" pitchFamily="18" charset="0"/>
                                  </a:rPr>
                                  <m:t>0</m:t>
                                </m:r>
                              </m:sub>
                            </m:sSub>
                          </m:e>
                        </m:d>
                      </m:e>
                    </m:rad>
                  </m:oMath>
                </a14:m>
                <a:r>
                  <a:rPr kumimoji="1" lang="en" altLang="zh-CN" sz="2000" dirty="0">
                    <a:latin typeface="Microsoft YaHei" panose="020B0503020204020204" pitchFamily="34" charset="-122"/>
                    <a:ea typeface="Microsoft YaHei" panose="020B0503020204020204" pitchFamily="34" charset="-122"/>
                  </a:rPr>
                  <a:t>.</a:t>
                </a: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4797631"/>
              </a:xfrm>
              <a:blipFill>
                <a:blip r:embed="rId3"/>
                <a:stretch>
                  <a:fillRect l="-60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975718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515600"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Abstract</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3778147"/>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Conformal prediction methods provide an elegant framework for answering such question by building a 100(1 </a:t>
            </a:r>
            <a:r>
              <a:rPr kumimoji="1" lang="el-GR" altLang="zh-CN" sz="2000" dirty="0">
                <a:latin typeface="Microsoft YaHei" panose="020B0503020204020204" pitchFamily="34" charset="-122"/>
                <a:ea typeface="Microsoft YaHei" panose="020B0503020204020204" pitchFamily="34" charset="-122"/>
              </a:rPr>
              <a:t>α)% </a:t>
            </a:r>
            <a:r>
              <a:rPr kumimoji="1" lang="en" altLang="zh-CN" sz="2000" dirty="0">
                <a:latin typeface="Microsoft YaHei" panose="020B0503020204020204" pitchFamily="34" charset="-122"/>
                <a:ea typeface="Microsoft YaHei" panose="020B0503020204020204" pitchFamily="34" charset="-122"/>
              </a:rPr>
              <a:t>confidence region without assumptions on the distribution of the data. It is based on a refitting procedure that parses all the possibilities for y to select the most likely ones. Although providing strong coverage guarantees, conformal set is impractical to compute exactly for many regression problems. We propose efficient algorithms to compute conformal prediction set using approximated solution of (convex) regularized empirical risk minimization. Our approaches rely on a new </a:t>
            </a:r>
            <a:r>
              <a:rPr kumimoji="1" lang="en" altLang="zh-CN" sz="2000" dirty="0" err="1">
                <a:latin typeface="Microsoft YaHei" panose="020B0503020204020204" pitchFamily="34" charset="-122"/>
                <a:ea typeface="Microsoft YaHei" panose="020B0503020204020204" pitchFamily="34" charset="-122"/>
              </a:rPr>
              <a:t>homotopy</a:t>
            </a:r>
            <a:r>
              <a:rPr kumimoji="1" lang="en" altLang="zh-CN" sz="2000" dirty="0">
                <a:latin typeface="Microsoft YaHei" panose="020B0503020204020204" pitchFamily="34" charset="-122"/>
                <a:ea typeface="Microsoft YaHei" panose="020B0503020204020204" pitchFamily="34" charset="-122"/>
              </a:rPr>
              <a:t> continuation technique for tracking the solution path with respect to sequential changes of the observations. We also provide a detailed analysis quantifying its complexity.</a:t>
            </a:r>
          </a:p>
        </p:txBody>
      </p:sp>
    </p:spTree>
    <p:extLst>
      <p:ext uri="{BB962C8B-B14F-4D97-AF65-F5344CB8AC3E}">
        <p14:creationId xmlns:p14="http://schemas.microsoft.com/office/powerpoint/2010/main" val="20445140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err="1">
                <a:latin typeface="Microsoft YaHei" panose="020B0503020204020204" pitchFamily="34" charset="-122"/>
                <a:ea typeface="Microsoft YaHei" panose="020B0503020204020204" pitchFamily="34" charset="-122"/>
                <a:cs typeface="Times New Roman" panose="02020603050405020304" pitchFamily="18" charset="0"/>
              </a:rPr>
              <a:t>Homotopy</a:t>
            </a:r>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 Algorithm</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0B846834-4B35-C642-B667-49AD20EA2470}"/>
              </a:ext>
            </a:extLst>
          </p:cNvPr>
          <p:cNvPicPr>
            <a:picLocks noChangeAspect="1"/>
          </p:cNvPicPr>
          <p:nvPr/>
        </p:nvPicPr>
        <p:blipFill>
          <a:blip r:embed="rId3"/>
          <a:stretch>
            <a:fillRect/>
          </a:stretch>
        </p:blipFill>
        <p:spPr>
          <a:xfrm>
            <a:off x="838200" y="2316042"/>
            <a:ext cx="10503267" cy="2849724"/>
          </a:xfrm>
          <a:prstGeom prst="rect">
            <a:avLst/>
          </a:prstGeom>
        </p:spPr>
      </p:pic>
    </p:spTree>
    <p:extLst>
      <p:ext uri="{BB962C8B-B14F-4D97-AF65-F5344CB8AC3E}">
        <p14:creationId xmlns:p14="http://schemas.microsoft.com/office/powerpoint/2010/main" val="9425662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err="1">
                <a:latin typeface="Microsoft YaHei" panose="020B0503020204020204" pitchFamily="34" charset="-122"/>
                <a:ea typeface="Microsoft YaHei" panose="020B0503020204020204" pitchFamily="34" charset="-122"/>
                <a:cs typeface="Times New Roman" panose="02020603050405020304" pitchFamily="18" charset="0"/>
              </a:rPr>
              <a:t>Homotopy</a:t>
            </a:r>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 Algorithm</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2006601"/>
                <a:ext cx="10515600" cy="4702958"/>
              </a:xfrm>
            </p:spPr>
            <p:txBody>
              <a:bodyPr>
                <a:noAutofit/>
              </a:bodyPr>
              <a:lstStyle/>
              <a:p>
                <a:pPr marL="0" indent="0">
                  <a:lnSpc>
                    <a:spcPct val="125000"/>
                  </a:lnSpc>
                  <a:buNone/>
                </a:pPr>
                <a:r>
                  <a:rPr kumimoji="1" lang="en" altLang="zh-CN" sz="2000" b="1" dirty="0">
                    <a:latin typeface="Microsoft YaHei" panose="020B0503020204020204" pitchFamily="34" charset="-122"/>
                    <a:ea typeface="Microsoft YaHei" panose="020B0503020204020204" pitchFamily="34" charset="-122"/>
                  </a:rPr>
                  <a:t>Complexity. </a:t>
                </a:r>
                <a:r>
                  <a:rPr kumimoji="1" lang="en" altLang="zh-CN" sz="2000" dirty="0">
                    <a:latin typeface="Microsoft YaHei" panose="020B0503020204020204" pitchFamily="34" charset="-122"/>
                    <a:ea typeface="Microsoft YaHei" panose="020B0503020204020204" pitchFamily="34" charset="-122"/>
                  </a:rPr>
                  <a:t>A given interval </a:t>
                </a:r>
                <a14:m>
                  <m:oMath xmlns:m="http://schemas.openxmlformats.org/officeDocument/2006/math">
                    <m:d>
                      <m:dPr>
                        <m:begChr m:val="["/>
                        <m:endChr m:val="]"/>
                        <m:ctrlPr>
                          <a:rPr kumimoji="1" lang="en" altLang="zh-CN" sz="2000" i="1" dirty="0" smtClean="0">
                            <a:latin typeface="Cambria Math" panose="02040503050406030204" pitchFamily="18" charset="0"/>
                            <a:ea typeface="Microsoft YaHei" panose="020B0503020204020204" pitchFamily="34" charset="-122"/>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𝑦</m:t>
                            </m:r>
                          </m:e>
                          <m:sub>
                            <m:r>
                              <a:rPr kumimoji="1" lang="en" altLang="zh-CN" sz="2000" i="1" dirty="0" smtClean="0">
                                <a:latin typeface="Cambria Math" panose="02040503050406030204" pitchFamily="18" charset="0"/>
                                <a:ea typeface="Microsoft YaHei" panose="020B0503020204020204" pitchFamily="34" charset="-122"/>
                              </a:rPr>
                              <m:t>𝑚𝑖𝑛</m:t>
                            </m:r>
                          </m:sub>
                        </m:sSub>
                        <m:r>
                          <a:rPr kumimoji="1" lang="en" altLang="zh-CN" sz="200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𝑦</m:t>
                            </m:r>
                          </m:e>
                          <m:sub>
                            <m:r>
                              <a:rPr kumimoji="1" lang="en-US" altLang="zh-CN" sz="2000" b="0" i="1" dirty="0" smtClean="0">
                                <a:latin typeface="Cambria Math" panose="02040503050406030204" pitchFamily="18" charset="0"/>
                                <a:ea typeface="Microsoft YaHei" panose="020B0503020204020204" pitchFamily="34" charset="-122"/>
                              </a:rPr>
                              <m:t>𝑚𝑎𝑥</m:t>
                            </m:r>
                          </m:sub>
                        </m:sSub>
                      </m:e>
                    </m:d>
                    <m:r>
                      <a:rPr kumimoji="1" lang="en-US" altLang="zh-CN" sz="2000" b="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can be covered by Algorithm 1 with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𝑇</m:t>
                        </m:r>
                      </m:e>
                      <m:sub>
                        <m:r>
                          <a:rPr kumimoji="1" lang="en" altLang="zh-CN" sz="2000" i="1" dirty="0" smtClean="0">
                            <a:latin typeface="Cambria Math" panose="02040503050406030204" pitchFamily="18" charset="0"/>
                            <a:ea typeface="Cambria Math" panose="02040503050406030204" pitchFamily="18" charset="0"/>
                          </a:rPr>
                          <m:t>𝜖</m:t>
                        </m:r>
                      </m:sub>
                    </m:sSub>
                  </m:oMath>
                </a14:m>
                <a:r>
                  <a:rPr kumimoji="1" lang="en" altLang="zh-CN" sz="2000" dirty="0">
                    <a:latin typeface="Microsoft YaHei" panose="020B0503020204020204" pitchFamily="34" charset="-122"/>
                    <a:ea typeface="Microsoft YaHei" panose="020B0503020204020204" pitchFamily="34" charset="-122"/>
                  </a:rPr>
                  <a:t> steps where</a:t>
                </a:r>
              </a:p>
              <a:p>
                <a:pPr marL="0" indent="0">
                  <a:lnSpc>
                    <a:spcPct val="125000"/>
                  </a:lnSpc>
                  <a:buNone/>
                </a:pPr>
                <a14:m>
                  <m:oMathPara xmlns:m="http://schemas.openxmlformats.org/officeDocument/2006/math">
                    <m:oMathParaPr>
                      <m:jc m:val="centerGroup"/>
                    </m:oMathParaPr>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𝑇</m:t>
                          </m:r>
                        </m:e>
                        <m:sub>
                          <m:r>
                            <a:rPr kumimoji="1" lang="en" altLang="zh-CN" sz="2000" i="1" dirty="0" smtClean="0">
                              <a:latin typeface="Cambria Math" panose="02040503050406030204" pitchFamily="18" charset="0"/>
                              <a:ea typeface="Cambria Math" panose="02040503050406030204" pitchFamily="18" charset="0"/>
                            </a:rPr>
                            <m:t>𝜖</m:t>
                          </m:r>
                        </m:sub>
                      </m:sSub>
                      <m:r>
                        <a:rPr kumimoji="1" lang="en" altLang="zh-CN" sz="2000" i="1" dirty="0" smtClean="0">
                          <a:latin typeface="Cambria Math" panose="02040503050406030204" pitchFamily="18" charset="0"/>
                          <a:ea typeface="Cambria Math" panose="02040503050406030204" pitchFamily="18" charset="0"/>
                        </a:rPr>
                        <m:t>≤</m:t>
                      </m:r>
                      <m:d>
                        <m:dPr>
                          <m:begChr m:val="⌈"/>
                          <m:endChr m:val="⌉"/>
                          <m:ctrlPr>
                            <a:rPr kumimoji="1" lang="en" altLang="zh-CN" sz="2000" i="1" dirty="0" smtClean="0">
                              <a:latin typeface="Cambria Math" panose="02040503050406030204" pitchFamily="18" charset="0"/>
                              <a:ea typeface="Cambria Math" panose="02040503050406030204" pitchFamily="18" charset="0"/>
                            </a:rPr>
                          </m:ctrlPr>
                        </m:dPr>
                        <m:e>
                          <m:f>
                            <m:fPr>
                              <m:ctrlPr>
                                <a:rPr kumimoji="1" lang="en" altLang="zh-CN" sz="2000" i="1" dirty="0" smtClean="0">
                                  <a:latin typeface="Cambria Math" panose="02040503050406030204" pitchFamily="18" charset="0"/>
                                  <a:ea typeface="Cambria Math" panose="02040503050406030204" pitchFamily="18" charset="0"/>
                                </a:rPr>
                              </m:ctrlPr>
                            </m:fPr>
                            <m:num>
                              <m:sSub>
                                <m:sSubPr>
                                  <m:ctrlPr>
                                    <a:rPr kumimoji="1" lang="en" altLang="zh-CN" sz="2000" i="1" dirty="0" smtClean="0">
                                      <a:latin typeface="Cambria Math" panose="02040503050406030204" pitchFamily="18" charset="0"/>
                                      <a:ea typeface="Microsoft YaHei" panose="020B0503020204020204" pitchFamily="34" charset="-122"/>
                                    </a:rPr>
                                  </m:ctrlPr>
                                </m:sSub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𝑦</m:t>
                                      </m:r>
                                    </m:e>
                                    <m:sub>
                                      <m:r>
                                        <a:rPr kumimoji="1" lang="en-US" altLang="zh-CN" sz="2000" b="0" i="1" dirty="0" smtClean="0">
                                          <a:latin typeface="Cambria Math" panose="02040503050406030204" pitchFamily="18" charset="0"/>
                                          <a:ea typeface="Microsoft YaHei" panose="020B0503020204020204" pitchFamily="34" charset="-122"/>
                                        </a:rPr>
                                        <m:t>𝑚𝑎𝑥</m:t>
                                      </m:r>
                                    </m:sub>
                                  </m:sSub>
                                  <m:r>
                                    <a:rPr kumimoji="1" lang="en-US" altLang="zh-CN" sz="2000" b="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𝑦</m:t>
                                  </m:r>
                                </m:e>
                                <m:sub>
                                  <m:r>
                                    <a:rPr kumimoji="1" lang="en" altLang="zh-CN" sz="2000" i="1" dirty="0" smtClean="0">
                                      <a:latin typeface="Cambria Math" panose="02040503050406030204" pitchFamily="18" charset="0"/>
                                      <a:ea typeface="Microsoft YaHei" panose="020B0503020204020204" pitchFamily="34" charset="-122"/>
                                    </a:rPr>
                                    <m:t>𝑚𝑖𝑛</m:t>
                                  </m:r>
                                </m:sub>
                              </m:sSub>
                            </m:num>
                            <m:den>
                              <m:sSub>
                                <m:sSubPr>
                                  <m:ctrlPr>
                                    <a:rPr kumimoji="1" lang="en-US" altLang="zh-CN" sz="2000" b="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𝑠</m:t>
                                  </m:r>
                                </m:e>
                                <m:sub>
                                  <m:r>
                                    <a:rPr kumimoji="1" lang="en-US" altLang="zh-CN" sz="2000" b="0" i="1" smtClean="0">
                                      <a:latin typeface="Cambria Math" panose="02040503050406030204" pitchFamily="18" charset="0"/>
                                      <a:ea typeface="Cambria Math" panose="02040503050406030204" pitchFamily="18" charset="0"/>
                                    </a:rPr>
                                    <m:t>𝜖</m:t>
                                  </m:r>
                                </m:sub>
                              </m:sSub>
                            </m:den>
                          </m:f>
                        </m:e>
                      </m:d>
                      <m:r>
                        <a:rPr kumimoji="1" lang="en" altLang="zh-CN" sz="200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𝑂</m:t>
                      </m:r>
                      <m:r>
                        <a:rPr kumimoji="1" lang="en-US" altLang="zh-CN" sz="2000" b="0" i="1" dirty="0" smtClean="0">
                          <a:latin typeface="Cambria Math" panose="02040503050406030204" pitchFamily="18" charset="0"/>
                          <a:ea typeface="Cambria Math" panose="02040503050406030204" pitchFamily="18" charset="0"/>
                        </a:rPr>
                        <m:t>(</m:t>
                      </m:r>
                      <m:f>
                        <m:fPr>
                          <m:ctrlPr>
                            <a:rPr kumimoji="1" lang="en-US" altLang="zh-CN" sz="2000" b="0" i="1" dirty="0" smtClean="0">
                              <a:latin typeface="Cambria Math" panose="02040503050406030204" pitchFamily="18" charset="0"/>
                              <a:ea typeface="Cambria Math" panose="02040503050406030204" pitchFamily="18" charset="0"/>
                            </a:rPr>
                          </m:ctrlPr>
                        </m:fPr>
                        <m:num>
                          <m:r>
                            <a:rPr kumimoji="1" lang="en-US" altLang="zh-CN" sz="2000" b="0" i="1" dirty="0" smtClean="0">
                              <a:latin typeface="Cambria Math" panose="02040503050406030204" pitchFamily="18" charset="0"/>
                              <a:ea typeface="Cambria Math" panose="02040503050406030204" pitchFamily="18" charset="0"/>
                            </a:rPr>
                            <m:t>1</m:t>
                          </m:r>
                        </m:num>
                        <m:den>
                          <m:rad>
                            <m:radPr>
                              <m:degHide m:val="on"/>
                              <m:ctrlPr>
                                <a:rPr kumimoji="1" lang="en-US" altLang="zh-CN" sz="2000" b="0" i="1" dirty="0" smtClean="0">
                                  <a:latin typeface="Cambria Math" panose="02040503050406030204" pitchFamily="18" charset="0"/>
                                  <a:ea typeface="Cambria Math" panose="02040503050406030204" pitchFamily="18" charset="0"/>
                                </a:rPr>
                              </m:ctrlPr>
                            </m:radPr>
                            <m:deg/>
                            <m:e>
                              <m:r>
                                <a:rPr kumimoji="1" lang="en-US" altLang="zh-CN" sz="2000" b="0" i="1" dirty="0" smtClean="0">
                                  <a:latin typeface="Cambria Math" panose="02040503050406030204" pitchFamily="18" charset="0"/>
                                  <a:ea typeface="Cambria Math" panose="02040503050406030204" pitchFamily="18" charset="0"/>
                                </a:rPr>
                                <m:t>𝜖</m:t>
                              </m:r>
                            </m:e>
                          </m:rad>
                        </m:den>
                      </m:f>
                      <m:r>
                        <a:rPr kumimoji="1" lang="en-US" altLang="zh-CN" sz="2000" b="0" i="1" dirty="0" smtClean="0">
                          <a:latin typeface="Cambria Math" panose="02040503050406030204" pitchFamily="18" charset="0"/>
                          <a:ea typeface="Cambria Math" panose="02040503050406030204" pitchFamily="18" charset="0"/>
                        </a:rPr>
                        <m:t>)</m:t>
                      </m:r>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We can notice that the step sizes </a:t>
                </a:r>
                <a14:m>
                  <m:oMath xmlns:m="http://schemas.openxmlformats.org/officeDocument/2006/math">
                    <m:sSub>
                      <m:sSubPr>
                        <m:ctrlPr>
                          <a:rPr kumimoji="1" lang="en-US" altLang="zh-CN" sz="2000" b="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𝑠</m:t>
                        </m:r>
                      </m:e>
                      <m:sub>
                        <m:r>
                          <a:rPr kumimoji="1" lang="en-US" altLang="zh-CN" sz="2000" b="0" i="1" smtClean="0">
                            <a:latin typeface="Cambria Math" panose="02040503050406030204" pitchFamily="18" charset="0"/>
                            <a:ea typeface="Cambria Math" panose="02040503050406030204" pitchFamily="18" charset="0"/>
                          </a:rPr>
                          <m:t>𝜖</m:t>
                        </m:r>
                      </m:sub>
                    </m:sSub>
                    <m:r>
                      <a:rPr kumimoji="1" lang="en-US" altLang="zh-CN" sz="2000" b="0" i="1" smtClean="0">
                        <a:latin typeface="Cambria Math" panose="02040503050406030204" pitchFamily="18" charset="0"/>
                        <a:ea typeface="Cambria Math" panose="02040503050406030204" pitchFamily="18" charset="0"/>
                      </a:rPr>
                      <m:t> </m:t>
                    </m:r>
                  </m:oMath>
                </a14:m>
                <a:r>
                  <a:rPr kumimoji="1" lang="en" altLang="zh-CN" sz="2000" dirty="0">
                    <a:latin typeface="Microsoft YaHei" panose="020B0503020204020204" pitchFamily="34" charset="-122"/>
                    <a:ea typeface="Microsoft YaHei" panose="020B0503020204020204" pitchFamily="34" charset="-122"/>
                  </a:rPr>
                  <a:t>for computing the whole path are independent of the data and the intermediate solutions. Thus, for computational efficiency, the latter can be computed in parallel or by sequentially warm-starting the initialization. Also, since the grid can be constructed by decreasing or increasing the value of </a:t>
                </a:r>
                <a14:m>
                  <m:oMath xmlns:m="http://schemas.openxmlformats.org/officeDocument/2006/math">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𝑡</m:t>
                        </m:r>
                      </m:sub>
                    </m:sSub>
                  </m:oMath>
                </a14:m>
                <a:r>
                  <a:rPr kumimoji="1" lang="en" altLang="zh-CN" sz="2000" dirty="0">
                    <a:latin typeface="Microsoft YaHei" panose="020B0503020204020204" pitchFamily="34" charset="-122"/>
                    <a:ea typeface="Microsoft YaHei" panose="020B0503020204020204" pitchFamily="34" charset="-122"/>
                  </a:rPr>
                  <a:t>, one can observe that the number of solutions calculated along the path can be halved by using only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𝛽</m:t>
                    </m:r>
                    <m:r>
                      <a:rPr kumimoji="1" lang="el-GR" altLang="zh-CN" sz="2000" i="1" dirty="0" smtClean="0">
                        <a:latin typeface="Cambria Math" panose="02040503050406030204" pitchFamily="18" charset="0"/>
                        <a:ea typeface="Microsoft YaHei" panose="020B0503020204020204" pitchFamily="34" charset="-122"/>
                      </a:rPr>
                      <m:t>(</m:t>
                    </m:r>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𝑡</m:t>
                        </m:r>
                      </m:sub>
                    </m:sSub>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as an </a:t>
                </a:r>
                <a14:m>
                  <m:oMath xmlns:m="http://schemas.openxmlformats.org/officeDocument/2006/math">
                    <m:r>
                      <a:rPr kumimoji="1" lang="el-GR" altLang="zh-CN" sz="2000" i="1" dirty="0" smtClean="0">
                        <a:latin typeface="Cambria Math" panose="02040503050406030204" pitchFamily="18" charset="0"/>
                        <a:ea typeface="Cambria Math" panose="02040503050406030204" pitchFamily="18" charset="0"/>
                      </a:rPr>
                      <m:t>𝜖</m:t>
                    </m:r>
                    <m:r>
                      <a:rPr kumimoji="1" lang="en-US" altLang="zh-CN" sz="2000" b="0" i="0" dirty="0" smtClean="0">
                        <a:latin typeface="Cambria Math" panose="02040503050406030204" pitchFamily="18" charset="0"/>
                        <a:ea typeface="Cambria Math" panose="02040503050406030204" pitchFamily="18" charset="0"/>
                      </a:rPr>
                      <m:t>−</m:t>
                    </m:r>
                    <m:r>
                      <m:rPr>
                        <m:sty m:val="p"/>
                      </m:rPr>
                      <a:rPr kumimoji="1" lang="en-US" altLang="zh-CN" sz="2000" b="0" i="0" dirty="0" smtClean="0">
                        <a:latin typeface="Cambria Math" panose="02040503050406030204" pitchFamily="18" charset="0"/>
                        <a:ea typeface="Cambria Math" panose="02040503050406030204" pitchFamily="18" charset="0"/>
                      </a:rPr>
                      <m:t>solution</m:t>
                    </m:r>
                  </m:oMath>
                </a14:m>
                <a:r>
                  <a:rPr kumimoji="1" lang="en" altLang="zh-CN" sz="2000" dirty="0">
                    <a:latin typeface="Microsoft YaHei" panose="020B0503020204020204" pitchFamily="34" charset="-122"/>
                    <a:ea typeface="Microsoft YaHei" panose="020B0503020204020204" pitchFamily="34" charset="-122"/>
                  </a:rPr>
                  <a:t> on the whole interval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m:t>
                    </m:r>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𝑧</m:t>
                        </m:r>
                      </m:e>
                      <m:sub>
                        <m:r>
                          <a:rPr kumimoji="1" lang="en-US" altLang="zh-CN" sz="2000" b="0" i="1" smtClean="0">
                            <a:latin typeface="Cambria Math" panose="02040503050406030204" pitchFamily="18" charset="0"/>
                            <a:ea typeface="Microsoft YaHei" panose="020B0503020204020204" pitchFamily="34" charset="-122"/>
                          </a:rPr>
                          <m:t>𝑡</m:t>
                        </m:r>
                      </m:sub>
                    </m:sSub>
                    <m:r>
                      <a:rPr kumimoji="1" lang="en" altLang="zh-CN" sz="2000" i="1" dirty="0" smtClean="0">
                        <a:latin typeface="Cambria Math" panose="02040503050406030204" pitchFamily="18" charset="0"/>
                        <a:ea typeface="Microsoft YaHei" panose="020B0503020204020204" pitchFamily="34" charset="-122"/>
                      </a:rPr>
                      <m:t>±</m:t>
                    </m:r>
                    <m:sSub>
                      <m:sSubPr>
                        <m:ctrlPr>
                          <a:rPr kumimoji="1" lang="en-US" altLang="zh-CN" sz="2000" b="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𝑠</m:t>
                        </m:r>
                      </m:e>
                      <m:sub>
                        <m:r>
                          <a:rPr kumimoji="1" lang="en-US" altLang="zh-CN" sz="2000" b="0" i="1" smtClean="0">
                            <a:latin typeface="Cambria Math" panose="02040503050406030204" pitchFamily="18" charset="0"/>
                            <a:ea typeface="Cambria Math" panose="02040503050406030204" pitchFamily="18" charset="0"/>
                          </a:rPr>
                          <m:t>𝜖</m:t>
                        </m:r>
                      </m:sub>
                    </m:sSub>
                    <m:r>
                      <a:rPr kumimoji="1" lang="en" altLang="zh-CN" sz="2000" i="1" dirty="0" smtClean="0">
                        <a:latin typeface="Cambria Math" panose="02040503050406030204" pitchFamily="18" charset="0"/>
                        <a:ea typeface="Microsoft YaHei" panose="020B0503020204020204" pitchFamily="34" charset="-122"/>
                      </a:rPr>
                      <m:t>]</m:t>
                    </m:r>
                  </m:oMath>
                </a14:m>
                <a:r>
                  <a:rPr kumimoji="1" lang="en" altLang="zh-CN" sz="2000" dirty="0">
                    <a:latin typeface="Microsoft YaHei" panose="020B0503020204020204" pitchFamily="34" charset="-122"/>
                    <a:ea typeface="Microsoft YaHei" panose="020B0503020204020204" pitchFamily="34" charset="-122"/>
                  </a:rPr>
                  <a:t>.</a:t>
                </a: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2006601"/>
                <a:ext cx="10515600" cy="4702958"/>
              </a:xfrm>
              <a:blipFill>
                <a:blip r:embed="rId3"/>
                <a:stretch>
                  <a:fillRect l="-603" r="-72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7901903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Practical Computation</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2006601"/>
                <a:ext cx="10515600" cy="4702958"/>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We present how to compute a conformal prediction set, based on the approximate </a:t>
                </a:r>
                <a:r>
                  <a:rPr kumimoji="1" lang="en" altLang="zh-CN" sz="2000" dirty="0" err="1">
                    <a:latin typeface="Microsoft YaHei" panose="020B0503020204020204" pitchFamily="34" charset="-122"/>
                    <a:ea typeface="Microsoft YaHei" panose="020B0503020204020204" pitchFamily="34" charset="-122"/>
                  </a:rPr>
                  <a:t>homotopy</a:t>
                </a:r>
                <a:r>
                  <a:rPr kumimoji="1" lang="en" altLang="zh-CN" sz="2000" dirty="0">
                    <a:latin typeface="Microsoft YaHei" panose="020B0503020204020204" pitchFamily="34" charset="-122"/>
                    <a:ea typeface="Microsoft YaHei" panose="020B0503020204020204" pitchFamily="34" charset="-122"/>
                  </a:rPr>
                  <a:t> algorithm in Section 3. We show that the set obtained preserves the coverage guarantee, and tends to the exact set when the optimization error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oMath>
                </a14:m>
                <a:r>
                  <a:rPr kumimoji="1" lang="en" altLang="zh-CN" sz="2000" dirty="0">
                    <a:latin typeface="Microsoft YaHei" panose="020B0503020204020204" pitchFamily="34" charset="-122"/>
                    <a:ea typeface="Microsoft YaHei" panose="020B0503020204020204" pitchFamily="34" charset="-122"/>
                  </a:rPr>
                  <a:t> decreases to zero. In the case of a smooth loss function, we present a variant of conformal sets with an approximate solution, which contains the exact conformal set.</a:t>
                </a:r>
              </a:p>
              <a:p>
                <a:pPr marL="0" indent="0" algn="just">
                  <a:lnSpc>
                    <a:spcPct val="125000"/>
                  </a:lnSpc>
                  <a:buNone/>
                </a:pPr>
                <a14:m>
                  <m:oMathPara xmlns:m="http://schemas.openxmlformats.org/officeDocument/2006/math">
                    <m:oMathParaPr>
                      <m:jc m:val="right"/>
                    </m:oMathParaPr>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𝑖</m:t>
                      </m:r>
                      <m:r>
                        <a:rPr kumimoji="1" lang="en-US" altLang="zh-CN" sz="2000" b="0" i="1" smtClean="0">
                          <a:latin typeface="Cambria Math" panose="02040503050406030204" pitchFamily="18" charset="0"/>
                          <a:ea typeface="Cambria Math" panose="02040503050406030204" pitchFamily="18" charset="0"/>
                        </a:rPr>
                        <m:t>∈</m:t>
                      </m:r>
                      <m:d>
                        <m:dPr>
                          <m:begChr m:val="["/>
                          <m:endChr m:val="]"/>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𝑛</m:t>
                          </m:r>
                        </m:e>
                      </m:d>
                      <m:r>
                        <a:rPr kumimoji="1" lang="en-US" altLang="zh-CN" sz="2000" b="0" i="1" smtClean="0">
                          <a:latin typeface="Cambria Math" panose="02040503050406030204" pitchFamily="18" charset="0"/>
                          <a:ea typeface="Cambria Math" panose="02040503050406030204" pitchFamily="18" charset="0"/>
                        </a:rPr>
                        <m:t>,</m:t>
                      </m:r>
                      <m:sSub>
                        <m:sSubPr>
                          <m:ctrlPr>
                            <a:rPr kumimoji="1" lang="en-US" altLang="zh-CN" sz="2000" b="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𝑅</m:t>
                          </m:r>
                        </m:e>
                        <m:sub>
                          <m:r>
                            <a:rPr kumimoji="1" lang="en-US" altLang="zh-CN" sz="2000" b="0" i="1" smtClean="0">
                              <a:latin typeface="Cambria Math" panose="02040503050406030204" pitchFamily="18" charset="0"/>
                              <a:ea typeface="Cambria Math" panose="02040503050406030204" pitchFamily="18" charset="0"/>
                            </a:rPr>
                            <m:t>𝑖</m:t>
                          </m:r>
                        </m:sub>
                      </m:sSub>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𝑦</m:t>
                              </m:r>
                            </m:e>
                            <m:sub>
                              <m:r>
                                <a:rPr kumimoji="1" lang="en-US" altLang="zh-CN" sz="2000" b="0" i="1" dirty="0" smtClean="0">
                                  <a:latin typeface="Cambria Math" panose="02040503050406030204" pitchFamily="18" charset="0"/>
                                  <a:ea typeface="Cambria Math" panose="02040503050406030204" pitchFamily="18" charset="0"/>
                                </a:rPr>
                                <m:t>𝑖</m:t>
                              </m:r>
                            </m:sub>
                          </m:sSub>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𝑖</m:t>
                              </m:r>
                            </m:sub>
                            <m:sup>
                              <m:r>
                                <a:rPr kumimoji="1" lang="en-US" altLang="zh-CN" sz="2000" b="0" i="1" dirty="0" smtClean="0">
                                  <a:latin typeface="Cambria Math" panose="02040503050406030204" pitchFamily="18" charset="0"/>
                                  <a:ea typeface="Cambria Math" panose="02040503050406030204" pitchFamily="18" charset="0"/>
                                </a:rPr>
                                <m:t>𝑇</m:t>
                              </m:r>
                            </m:sup>
                          </m:sSubSup>
                          <m:r>
                            <a:rPr kumimoji="1" lang="en" altLang="zh-CN" sz="2000" i="1" smtClean="0">
                              <a:latin typeface="Cambria Math" panose="02040503050406030204" pitchFamily="18" charset="0"/>
                              <a:ea typeface="Cambria Math" panose="02040503050406030204" pitchFamily="18" charset="0"/>
                            </a:rPr>
                            <m:t>𝛽</m:t>
                          </m:r>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e>
                      </m:d>
                      <m:r>
                        <m:rPr>
                          <m:sty m:val="p"/>
                        </m:rPr>
                        <a:rPr kumimoji="1" lang="en-US" altLang="zh-CN" sz="2000" b="0" i="0" smtClean="0">
                          <a:latin typeface="Cambria Math" panose="02040503050406030204" pitchFamily="18" charset="0"/>
                          <a:ea typeface="Cambria Math" panose="02040503050406030204" pitchFamily="18" charset="0"/>
                        </a:rPr>
                        <m:t>and</m:t>
                      </m:r>
                      <m:r>
                        <a:rPr kumimoji="1" lang="zh-CN" altLang="en-US" sz="2000" b="0" i="0" smtClean="0">
                          <a:latin typeface="Cambria Math" panose="02040503050406030204" pitchFamily="18" charset="0"/>
                          <a:ea typeface="Cambria Math" panose="02040503050406030204" pitchFamily="18" charset="0"/>
                        </a:rPr>
                        <m:t> </m:t>
                      </m:r>
                      <m:sSub>
                        <m:sSubPr>
                          <m:ctrlPr>
                            <a:rPr kumimoji="1" lang="en-US" altLang="zh-CN" sz="2000" b="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𝑅</m:t>
                          </m:r>
                        </m:e>
                        <m:sub>
                          <m:r>
                            <m:rPr>
                              <m:sty m:val="p"/>
                            </m:rPr>
                            <a:rPr kumimoji="1" lang="en-US" altLang="zh-CN" sz="2000" i="1">
                              <a:latin typeface="Cambria Math" panose="02040503050406030204" pitchFamily="18" charset="0"/>
                              <a:ea typeface="Cambria Math" panose="02040503050406030204" pitchFamily="18" charset="0"/>
                            </a:rPr>
                            <m:t>n</m:t>
                          </m:r>
                          <m:r>
                            <a:rPr kumimoji="1" lang="en-US" altLang="zh-CN" sz="2000" i="1">
                              <a:latin typeface="Cambria Math" panose="02040503050406030204" pitchFamily="18" charset="0"/>
                              <a:ea typeface="Cambria Math" panose="02040503050406030204" pitchFamily="18" charset="0"/>
                            </a:rPr>
                            <m:t>+1</m:t>
                          </m:r>
                        </m:sub>
                      </m:sSub>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𝑦</m:t>
                              </m:r>
                            </m:e>
                            <m:sub>
                              <m:r>
                                <a:rPr kumimoji="1" lang="en-US" altLang="zh-CN" sz="2000" b="0" i="1" dirty="0" smtClean="0">
                                  <a:latin typeface="Cambria Math" panose="02040503050406030204" pitchFamily="18" charset="0"/>
                                  <a:ea typeface="Cambria Math" panose="02040503050406030204" pitchFamily="18" charset="0"/>
                                </a:rPr>
                                <m:t>𝑖</m:t>
                              </m:r>
                            </m:sub>
                          </m:sSub>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𝑛</m:t>
                              </m:r>
                              <m:r>
                                <a:rPr kumimoji="1" lang="en-US" altLang="zh-CN" sz="2000" b="0" i="1" dirty="0" smtClean="0">
                                  <a:latin typeface="Cambria Math" panose="02040503050406030204" pitchFamily="18" charset="0"/>
                                  <a:ea typeface="Cambria Math" panose="02040503050406030204" pitchFamily="18" charset="0"/>
                                </a:rPr>
                                <m:t>+1</m:t>
                              </m:r>
                            </m:sub>
                            <m:sup>
                              <m:r>
                                <a:rPr kumimoji="1" lang="en-US" altLang="zh-CN" sz="2000" b="0" i="1" dirty="0" smtClean="0">
                                  <a:latin typeface="Cambria Math" panose="02040503050406030204" pitchFamily="18" charset="0"/>
                                  <a:ea typeface="Cambria Math" panose="02040503050406030204" pitchFamily="18" charset="0"/>
                                </a:rPr>
                                <m:t>𝑇</m:t>
                              </m:r>
                            </m:sup>
                          </m:sSubSup>
                          <m:r>
                            <a:rPr kumimoji="1" lang="en" altLang="zh-CN" sz="2000" i="1" smtClean="0">
                              <a:latin typeface="Cambria Math" panose="02040503050406030204" pitchFamily="18" charset="0"/>
                              <a:ea typeface="Cambria Math" panose="02040503050406030204" pitchFamily="18" charset="0"/>
                            </a:rPr>
                            <m:t>𝛽</m:t>
                          </m:r>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e>
                      </m:d>
                      <m:r>
                        <a:rPr kumimoji="1" lang="en-US" altLang="zh-CN" sz="2000" b="0" i="1" smtClean="0">
                          <a:latin typeface="Cambria Math" panose="02040503050406030204" pitchFamily="18" charset="0"/>
                          <a:ea typeface="Cambria Math" panose="02040503050406030204" pitchFamily="18" charset="0"/>
                        </a:rPr>
                        <m:t>.                     </m:t>
                      </m:r>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11</m:t>
                          </m:r>
                        </m:e>
                      </m:d>
                    </m:oMath>
                  </m:oMathPara>
                </a14:m>
                <a:endParaRPr kumimoji="1" lang="en-US" altLang="zh-CN" sz="2000" b="0" dirty="0">
                  <a:latin typeface="Microsoft YaHei" panose="020B0503020204020204" pitchFamily="34" charset="-122"/>
                  <a:ea typeface="Cambria Math" panose="02040503050406030204" pitchFamily="18" charset="0"/>
                </a:endParaRPr>
              </a:p>
              <a:p>
                <a:pPr marL="0" indent="0" algn="just">
                  <a:lnSpc>
                    <a:spcPct val="125000"/>
                  </a:lnSpc>
                  <a:buNone/>
                </a:pPr>
                <a:r>
                  <a:rPr kumimoji="1" lang="en" altLang="zh-CN" sz="2000" dirty="0">
                    <a:latin typeface="Microsoft YaHei" panose="020B0503020204020204" pitchFamily="34" charset="-122"/>
                    <a:ea typeface="Microsoft YaHei" panose="020B0503020204020204" pitchFamily="34" charset="-122"/>
                  </a:rPr>
                  <a:t>However, for establishing a coverage guarantee, one can note that any estimator that preserves exchangeability can be used. Whence, we define</a:t>
                </a:r>
              </a:p>
              <a:p>
                <a:pPr marL="0" indent="0" algn="just">
                  <a:lnSpc>
                    <a:spcPct val="125000"/>
                  </a:lnSpc>
                  <a:buNone/>
                </a:pPr>
                <a14:m>
                  <m:oMathPara xmlns:m="http://schemas.openxmlformats.org/officeDocument/2006/math">
                    <m:oMathParaPr>
                      <m:jc m:val="right"/>
                    </m:oMathParaPr>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𝜋</m:t>
                      </m:r>
                      <m:r>
                        <a:rPr kumimoji="1" lang="en" altLang="zh-CN" sz="2000" i="1" smtClean="0">
                          <a:latin typeface="Cambria Math" panose="02040503050406030204" pitchFamily="18" charset="0"/>
                          <a:ea typeface="Cambria Math" panose="02040503050406030204" pitchFamily="18" charset="0"/>
                        </a:rPr>
                        <m:t> </m:t>
                      </m:r>
                      <m:d>
                        <m:dPr>
                          <m:ctrlPr>
                            <a:rPr kumimoji="1" lang="en-US" altLang="zh-CN" sz="2000" b="0" i="1" smtClean="0">
                              <a:latin typeface="Cambria Math" panose="02040503050406030204" pitchFamily="18" charset="0"/>
                              <a:ea typeface="Microsoft YaHei" panose="020B0503020204020204" pitchFamily="34" charset="-122"/>
                            </a:rPr>
                          </m:ctrlPr>
                        </m:dPr>
                        <m:e>
                          <m:r>
                            <a:rPr kumimoji="1" lang="en-US" altLang="zh-CN" sz="2000" b="0" i="1" smtClean="0">
                              <a:latin typeface="Cambria Math" panose="02040503050406030204" pitchFamily="18" charset="0"/>
                              <a:ea typeface="Microsoft YaHei" panose="020B0503020204020204" pitchFamily="34" charset="-122"/>
                            </a:rPr>
                            <m:t>𝑧</m:t>
                          </m:r>
                        </m:e>
                      </m:d>
                      <m:r>
                        <a:rPr kumimoji="1" lang="en-US" altLang="zh-CN" sz="2000" b="0" i="1" smtClean="0">
                          <a:latin typeface="Cambria Math" panose="02040503050406030204" pitchFamily="18" charset="0"/>
                          <a:ea typeface="Microsoft YaHei" panose="020B0503020204020204" pitchFamily="34" charset="-122"/>
                        </a:rPr>
                        <m:t>=</m:t>
                      </m:r>
                      <m:r>
                        <a:rPr kumimoji="1" lang="en" altLang="zh-CN" sz="2000" i="1" smtClean="0">
                          <a:latin typeface="Cambria Math" panose="02040503050406030204" pitchFamily="18" charset="0"/>
                          <a:ea typeface="Cambria Math" panose="02040503050406030204" pitchFamily="18" charset="0"/>
                        </a:rPr>
                        <m:t>𝜋</m:t>
                      </m:r>
                      <m:d>
                        <m:dPr>
                          <m:ctrlPr>
                            <a:rPr kumimoji="1" lang="en-US" altLang="zh-CN" sz="2000" b="0" i="1" smtClean="0">
                              <a:latin typeface="Cambria Math" panose="02040503050406030204" pitchFamily="18" charset="0"/>
                              <a:ea typeface="Microsoft YaHei" panose="020B0503020204020204" pitchFamily="34" charset="-122"/>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 </m:t>
                          </m:r>
                          <m:d>
                            <m:dPr>
                              <m:ctrlPr>
                                <a:rPr kumimoji="1" lang="en"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e>
                      </m:d>
                      <m:r>
                        <a:rPr kumimoji="1" lang="en-US" altLang="zh-CN" sz="2000" b="0" i="1" smtClean="0">
                          <a:latin typeface="Cambria Math" panose="02040503050406030204" pitchFamily="18" charset="0"/>
                          <a:ea typeface="Microsoft YaHei" panose="020B0503020204020204" pitchFamily="34" charset="-122"/>
                        </a:rPr>
                        <m:t>≔1−</m:t>
                      </m:r>
                      <m:f>
                        <m:fPr>
                          <m:ctrlPr>
                            <a:rPr kumimoji="1" lang="en-US" altLang="zh-CN" sz="2000" b="0" i="1" smtClean="0">
                              <a:latin typeface="Cambria Math" panose="02040503050406030204" pitchFamily="18" charset="0"/>
                              <a:ea typeface="Microsoft YaHei" panose="020B0503020204020204" pitchFamily="34" charset="-122"/>
                            </a:rPr>
                          </m:ctrlPr>
                        </m:fPr>
                        <m:num>
                          <m:r>
                            <a:rPr kumimoji="1" lang="en-US" altLang="zh-CN" sz="2000" b="0" i="1" smtClean="0">
                              <a:latin typeface="Cambria Math" panose="02040503050406030204" pitchFamily="18" charset="0"/>
                              <a:ea typeface="Microsoft YaHei" panose="020B0503020204020204" pitchFamily="34" charset="-122"/>
                            </a:rPr>
                            <m:t>1</m:t>
                          </m:r>
                        </m:num>
                        <m:den>
                          <m:r>
                            <a:rPr kumimoji="1" lang="en-US" altLang="zh-CN" sz="2000" b="0" i="1" smtClean="0">
                              <a:latin typeface="Cambria Math" panose="02040503050406030204" pitchFamily="18" charset="0"/>
                              <a:ea typeface="Microsoft YaHei" panose="020B0503020204020204" pitchFamily="34" charset="-122"/>
                            </a:rPr>
                            <m:t>𝑛</m:t>
                          </m:r>
                          <m:r>
                            <a:rPr kumimoji="1" lang="en-US" altLang="zh-CN" sz="2000" b="0" i="1" smtClean="0">
                              <a:latin typeface="Cambria Math" panose="02040503050406030204" pitchFamily="18" charset="0"/>
                              <a:ea typeface="Microsoft YaHei" panose="020B0503020204020204" pitchFamily="34" charset="-122"/>
                            </a:rPr>
                            <m:t>+1</m:t>
                          </m:r>
                        </m:den>
                      </m:f>
                      <m:r>
                        <a:rPr kumimoji="1" lang="en-US" altLang="zh-CN" sz="2000" b="0" i="1" smtClean="0">
                          <a:latin typeface="Cambria Math" panose="02040503050406030204" pitchFamily="18" charset="0"/>
                          <a:ea typeface="Microsoft YaHei" panose="020B0503020204020204" pitchFamily="34" charset="-122"/>
                        </a:rPr>
                        <m:t>𝑅𝑎𝑛𝑘</m:t>
                      </m:r>
                      <m:d>
                        <m:dPr>
                          <m:ctrlPr>
                            <a:rPr kumimoji="1" lang="en-US" altLang="zh-CN" sz="2000" b="0" i="1" smtClean="0">
                              <a:latin typeface="Cambria Math" panose="02040503050406030204" pitchFamily="18" charset="0"/>
                              <a:ea typeface="Microsoft YaHei" panose="020B0503020204020204" pitchFamily="34" charset="-122"/>
                            </a:rPr>
                          </m:ctrlPr>
                        </m:dPr>
                        <m:e>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𝑅</m:t>
                              </m:r>
                            </m:e>
                            <m:sub>
                              <m:r>
                                <a:rPr kumimoji="1" lang="en-US" altLang="zh-CN" sz="2000" b="0" i="1" smtClean="0">
                                  <a:latin typeface="Cambria Math" panose="02040503050406030204" pitchFamily="18" charset="0"/>
                                  <a:ea typeface="Microsoft YaHei" panose="020B0503020204020204" pitchFamily="34" charset="-122"/>
                                </a:rPr>
                                <m:t>𝑛</m:t>
                              </m:r>
                              <m:r>
                                <a:rPr kumimoji="1" lang="en-US" altLang="zh-CN" sz="2000" b="0" i="1" smtClean="0">
                                  <a:latin typeface="Cambria Math" panose="02040503050406030204" pitchFamily="18" charset="0"/>
                                  <a:ea typeface="Microsoft YaHei" panose="020B0503020204020204" pitchFamily="34" charset="-122"/>
                                </a:rPr>
                                <m:t>+1</m:t>
                              </m:r>
                            </m:sub>
                          </m:sSub>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e>
                      </m:d>
                      <m:r>
                        <a:rPr kumimoji="1" lang="en-US" altLang="zh-CN" sz="2000" b="0" i="1" smtClean="0">
                          <a:latin typeface="Cambria Math" panose="02040503050406030204" pitchFamily="18" charset="0"/>
                          <a:ea typeface="Cambria Math" panose="02040503050406030204" pitchFamily="18" charset="0"/>
                        </a:rPr>
                        <m:t>,</m:t>
                      </m:r>
                      <m:sSup>
                        <m:sSupPr>
                          <m:ctrlPr>
                            <a:rPr kumimoji="1" lang="en-US" altLang="zh-CN" sz="2000" b="0" i="1" smtClean="0">
                              <a:latin typeface="Cambria Math" panose="02040503050406030204" pitchFamily="18" charset="0"/>
                              <a:ea typeface="Cambria Math" panose="02040503050406030204" pitchFamily="18" charset="0"/>
                            </a:rPr>
                          </m:ctrlPr>
                        </m:sSupPr>
                        <m:e>
                          <m:r>
                            <m:rPr>
                              <m:sty m:val="p"/>
                            </m:rPr>
                            <a:rPr kumimoji="1" lang="el-GR" altLang="zh-CN" sz="2000" i="1" dirty="0" smtClean="0">
                              <a:latin typeface="Cambria Math" panose="02040503050406030204" pitchFamily="18" charset="0"/>
                              <a:ea typeface="Cambria Math" panose="02040503050406030204" pitchFamily="18" charset="0"/>
                            </a:rPr>
                            <m:t>Τ</m:t>
                          </m:r>
                        </m:e>
                        <m:sup>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𝛼</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𝜖</m:t>
                              </m:r>
                            </m:e>
                          </m:d>
                        </m:sup>
                      </m:sSup>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e>
                      </m:d>
                      <m:r>
                        <a:rPr kumimoji="1" lang="en-US" altLang="zh-CN" sz="2000" b="0" i="0" dirty="0" smtClean="0">
                          <a:latin typeface="Cambria Math" panose="02040503050406030204" pitchFamily="18" charset="0"/>
                          <a:ea typeface="Microsoft YaHei" panose="020B0503020204020204" pitchFamily="34" charset="-122"/>
                        </a:rPr>
                        <m:t>≔</m:t>
                      </m:r>
                      <m:d>
                        <m:dPr>
                          <m:begChr m:val="{"/>
                          <m:endChr m:val="}"/>
                          <m:ctrlPr>
                            <a:rPr kumimoji="1" lang="en-US" altLang="zh-CN" sz="2000" b="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 ∈ </m:t>
                          </m:r>
                          <m:r>
                            <a:rPr kumimoji="1" lang="en" altLang="zh-CN" sz="2000" i="1" dirty="0" smtClean="0">
                              <a:latin typeface="Cambria Math" panose="02040503050406030204" pitchFamily="18" charset="0"/>
                              <a:ea typeface="Cambria Math" panose="02040503050406030204" pitchFamily="18" charset="0"/>
                            </a:rPr>
                            <m:t>ℝ</m:t>
                          </m:r>
                          <m:r>
                            <a:rPr kumimoji="1" lang="en-US" altLang="zh-CN" sz="2000" b="0" i="0" dirty="0" smtClean="0">
                              <a:latin typeface="Cambria Math" panose="02040503050406030204" pitchFamily="18" charset="0"/>
                              <a:ea typeface="Cambria Math" panose="02040503050406030204" pitchFamily="18" charset="0"/>
                            </a:rPr>
                            <m:t>:</m:t>
                          </m:r>
                          <m:r>
                            <a:rPr kumimoji="1" lang="en" altLang="zh-CN" sz="2000" i="1" smtClean="0">
                              <a:latin typeface="Cambria Math" panose="02040503050406030204" pitchFamily="18" charset="0"/>
                              <a:ea typeface="Cambria Math" panose="02040503050406030204" pitchFamily="18" charset="0"/>
                            </a:rPr>
                            <m:t>𝜋</m:t>
                          </m:r>
                          <m:d>
                            <m:dPr>
                              <m:ctrlPr>
                                <a:rPr kumimoji="1" lang="en-US" altLang="zh-CN" sz="2000" b="0" i="1" smtClean="0">
                                  <a:latin typeface="Cambria Math" panose="02040503050406030204" pitchFamily="18" charset="0"/>
                                  <a:ea typeface="Microsoft YaHei" panose="020B0503020204020204" pitchFamily="34" charset="-122"/>
                                </a:rPr>
                              </m:ctrlPr>
                            </m:dPr>
                            <m:e>
                              <m:r>
                                <a:rPr kumimoji="1" lang="en-US" altLang="zh-CN" sz="2000" b="0" i="1" smtClean="0">
                                  <a:latin typeface="Cambria Math" panose="02040503050406030204" pitchFamily="18" charset="0"/>
                                  <a:ea typeface="Microsoft YaHei" panose="020B0503020204020204" pitchFamily="34" charset="-122"/>
                                </a:rPr>
                                <m:t>𝑧</m:t>
                              </m:r>
                              <m:r>
                                <a:rPr kumimoji="1" lang="en-US" altLang="zh-CN" sz="2000" b="0" i="1" smtClean="0">
                                  <a:latin typeface="Cambria Math" panose="02040503050406030204" pitchFamily="18" charset="0"/>
                                  <a:ea typeface="Microsoft YaHei" panose="020B0503020204020204" pitchFamily="34" charset="-122"/>
                                </a:rPr>
                                <m:t>,</m:t>
                              </m:r>
                              <m:r>
                                <a:rPr kumimoji="1" lang="en-US" altLang="zh-CN" sz="2000" b="0" i="1" smtClean="0">
                                  <a:latin typeface="Cambria Math" panose="02040503050406030204" pitchFamily="18" charset="0"/>
                                  <a:ea typeface="Cambria Math" panose="02040503050406030204" pitchFamily="18" charset="0"/>
                                </a:rPr>
                                <m:t>𝜖</m:t>
                              </m:r>
                            </m:e>
                          </m:d>
                          <m:r>
                            <a:rPr kumimoji="1" lang="en-US" altLang="zh-CN" sz="2000" i="1">
                              <a:latin typeface="Cambria Math" panose="02040503050406030204" pitchFamily="18" charset="0"/>
                              <a:ea typeface="Microsoft YaHei" panose="020B0503020204020204" pitchFamily="34" charset="-122"/>
                            </a:rPr>
                            <m:t>&gt;</m:t>
                          </m:r>
                          <m:r>
                            <a:rPr kumimoji="1" lang="el-GR" altLang="zh-CN" sz="2000" i="1" dirty="0" smtClean="0">
                              <a:latin typeface="Cambria Math" panose="02040503050406030204" pitchFamily="18" charset="0"/>
                              <a:ea typeface="Microsoft YaHei" panose="020B0503020204020204" pitchFamily="34" charset="-122"/>
                            </a:rPr>
                            <m:t>𝛼</m:t>
                          </m:r>
                        </m:e>
                      </m:d>
                      <m:r>
                        <a:rPr kumimoji="1" lang="en-US" altLang="zh-CN" sz="2000" b="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    (12)</m:t>
                      </m:r>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2006601"/>
                <a:ext cx="10515600" cy="4702958"/>
              </a:xfrm>
              <a:blipFill>
                <a:blip r:embed="rId3"/>
                <a:stretch>
                  <a:fillRect l="-603" r="-120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1365974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Practical Computation</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2006601"/>
                <a:ext cx="10515600" cy="4702958"/>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Proposition 2. Given a significance level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𝛼</m:t>
                    </m:r>
                    <m:r>
                      <a:rPr kumimoji="1" lang="el-GR" altLang="zh-CN" sz="2000" i="1" dirty="0" smtClean="0">
                        <a:latin typeface="Cambria Math" panose="02040503050406030204" pitchFamily="18" charset="0"/>
                        <a:ea typeface="Microsoft YaHei" panose="020B0503020204020204" pitchFamily="34" charset="-122"/>
                      </a:rPr>
                      <m:t> ∈ (0, 1) </m:t>
                    </m:r>
                  </m:oMath>
                </a14:m>
                <a:r>
                  <a:rPr kumimoji="1" lang="en" altLang="zh-CN" sz="2000" dirty="0">
                    <a:latin typeface="Microsoft YaHei" panose="020B0503020204020204" pitchFamily="34" charset="-122"/>
                    <a:ea typeface="Microsoft YaHei" panose="020B0503020204020204" pitchFamily="34" charset="-122"/>
                  </a:rPr>
                  <a:t>and an optimization tolerance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r>
                      <a:rPr kumimoji="1" lang="en" altLang="zh-CN" sz="2000" i="1" dirty="0" smtClean="0">
                        <a:latin typeface="Cambria Math" panose="02040503050406030204" pitchFamily="18" charset="0"/>
                        <a:ea typeface="Microsoft YaHei" panose="020B0503020204020204" pitchFamily="34" charset="-122"/>
                      </a:rPr>
                      <m:t>&gt; 0</m:t>
                    </m:r>
                  </m:oMath>
                </a14:m>
                <a:r>
                  <a:rPr kumimoji="1" lang="en" altLang="zh-CN" sz="2000" dirty="0">
                    <a:latin typeface="Microsoft YaHei" panose="020B0503020204020204" pitchFamily="34" charset="-122"/>
                    <a:ea typeface="Microsoft YaHei" panose="020B0503020204020204" pitchFamily="34" charset="-122"/>
                  </a:rPr>
                  <a:t>, if the observations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𝑥𝑖</m:t>
                        </m:r>
                        <m:r>
                          <a:rPr kumimoji="1" lang="en" altLang="zh-CN" sz="2000" i="1" dirty="0" smtClean="0">
                            <a:latin typeface="Cambria Math" panose="02040503050406030204" pitchFamily="18" charset="0"/>
                            <a:ea typeface="Microsoft YaHei" panose="020B0503020204020204" pitchFamily="34" charset="-122"/>
                          </a:rPr>
                          <m:t>, </m:t>
                        </m:r>
                        <m:r>
                          <a:rPr kumimoji="1" lang="en" altLang="zh-CN" sz="2000" i="1" dirty="0" err="1" smtClean="0">
                            <a:latin typeface="Cambria Math" panose="02040503050406030204" pitchFamily="18" charset="0"/>
                            <a:ea typeface="Microsoft YaHei" panose="020B0503020204020204" pitchFamily="34" charset="-122"/>
                          </a:rPr>
                          <m:t>𝑦𝑖</m:t>
                        </m:r>
                        <m:r>
                          <a:rPr kumimoji="1" lang="en" altLang="zh-CN" sz="2000" i="1" dirty="0" smtClean="0">
                            <a:latin typeface="Cambria Math" panose="02040503050406030204" pitchFamily="18" charset="0"/>
                            <a:ea typeface="Microsoft YaHei" panose="020B0503020204020204" pitchFamily="34" charset="-122"/>
                          </a:rPr>
                          <m:t>)</m:t>
                        </m:r>
                      </m:e>
                      <m:sub>
                        <m:r>
                          <a:rPr kumimoji="1" lang="en-US" altLang="zh-CN" sz="2000" b="0" i="1" dirty="0" smtClean="0">
                            <a:latin typeface="Cambria Math" panose="02040503050406030204" pitchFamily="18" charset="0"/>
                            <a:ea typeface="Microsoft YaHei" panose="020B0503020204020204" pitchFamily="34" charset="-122"/>
                          </a:rPr>
                          <m:t>𝑖</m:t>
                        </m:r>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are exchangeable and identically distributed under probability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ℙ</m:t>
                    </m:r>
                  </m:oMath>
                </a14:m>
                <a:r>
                  <a:rPr kumimoji="1" lang="en" altLang="zh-CN" sz="2000" dirty="0">
                    <a:latin typeface="Microsoft YaHei" panose="020B0503020204020204" pitchFamily="34" charset="-122"/>
                    <a:ea typeface="Microsoft YaHei" panose="020B0503020204020204" pitchFamily="34" charset="-122"/>
                  </a:rPr>
                  <a:t>, then the conformal </a:t>
                </a:r>
                <a:r>
                  <a:rPr kumimoji="1" lang="en" altLang="zh-CN" sz="2000" dirty="0" err="1">
                    <a:latin typeface="Microsoft YaHei" panose="020B0503020204020204" pitchFamily="34" charset="-122"/>
                    <a:ea typeface="Microsoft YaHei" panose="020B0503020204020204" pitchFamily="34" charset="-122"/>
                  </a:rPr>
                  <a:t>set</a:t>
                </a:r>
                <a:r>
                  <a:rPr kumimoji="1" lang="en" altLang="zh-CN" sz="2000" dirty="0">
                    <a:latin typeface="Microsoft YaHei" panose="020B0503020204020204" pitchFamily="34" charset="-122"/>
                    <a:ea typeface="Microsoft YaHei" panose="020B0503020204020204" pitchFamily="34" charset="-122"/>
                  </a:rPr>
                  <a:t> </a:t>
                </a:r>
                <a14:m>
                  <m:oMath xmlns:m="http://schemas.openxmlformats.org/officeDocument/2006/math">
                    <m:sSup>
                      <m:sSupPr>
                        <m:ctrlPr>
                          <a:rPr kumimoji="1" lang="en-US" altLang="zh-CN" sz="2000" b="0" i="1" smtClean="0">
                            <a:latin typeface="Cambria Math" panose="02040503050406030204" pitchFamily="18" charset="0"/>
                            <a:ea typeface="Cambria Math" panose="02040503050406030204" pitchFamily="18" charset="0"/>
                          </a:rPr>
                        </m:ctrlPr>
                      </m:sSupPr>
                      <m:e>
                        <m:r>
                          <m:rPr>
                            <m:sty m:val="p"/>
                          </m:rPr>
                          <a:rPr kumimoji="1" lang="el-GR" altLang="zh-CN" sz="2000" i="1" dirty="0" smtClean="0">
                            <a:latin typeface="Cambria Math" panose="02040503050406030204" pitchFamily="18" charset="0"/>
                            <a:ea typeface="Cambria Math" panose="02040503050406030204" pitchFamily="18" charset="0"/>
                          </a:rPr>
                          <m:t>Τ</m:t>
                        </m:r>
                      </m:e>
                      <m:sup>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𝛼</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𝜖</m:t>
                            </m:r>
                          </m:e>
                        </m:d>
                      </m:sup>
                    </m:sSup>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e>
                    </m:d>
                    <m:r>
                      <a:rPr kumimoji="1" lang="en-US" altLang="zh-CN" sz="2000" b="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satisfies the coverage guarantee </a:t>
                </a:r>
                <a14:m>
                  <m:oMath xmlns:m="http://schemas.openxmlformats.org/officeDocument/2006/math">
                    <m:sSup>
                      <m:sSupPr>
                        <m:ctrlPr>
                          <a:rPr kumimoji="1" lang="en" altLang="zh-CN" sz="2000" i="1" dirty="0" smtClean="0">
                            <a:latin typeface="Cambria Math" panose="02040503050406030204" pitchFamily="18" charset="0"/>
                            <a:ea typeface="Microsoft YaHei" panose="020B0503020204020204" pitchFamily="34" charset="-122"/>
                          </a:rPr>
                        </m:ctrlPr>
                      </m:sSupPr>
                      <m:e>
                        <m:r>
                          <a:rPr kumimoji="1" lang="en" altLang="zh-CN" sz="2000" i="1" dirty="0" smtClean="0">
                            <a:latin typeface="Cambria Math" panose="02040503050406030204" pitchFamily="18" charset="0"/>
                            <a:ea typeface="Cambria Math" panose="02040503050406030204" pitchFamily="18" charset="0"/>
                          </a:rPr>
                          <m:t>ℙ</m:t>
                        </m:r>
                      </m:e>
                      <m:sup>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p>
                    </m:sSup>
                    <m:r>
                      <a:rPr kumimoji="1" lang="en" altLang="zh-CN" sz="2000" i="1" dirty="0" smtClean="0">
                        <a:latin typeface="Cambria Math" panose="02040503050406030204" pitchFamily="18" charset="0"/>
                        <a:ea typeface="Microsoft YaHei" panose="020B0503020204020204" pitchFamily="34" charset="-122"/>
                      </a:rPr>
                      <m:t> </m:t>
                    </m:r>
                    <m:d>
                      <m:dPr>
                        <m:ctrlPr>
                          <a:rPr kumimoji="1" lang="en" altLang="zh-CN" sz="2000" i="1" dirty="0" smtClean="0">
                            <a:latin typeface="Cambria Math" panose="02040503050406030204" pitchFamily="18" charset="0"/>
                            <a:ea typeface="Microsoft YaHei" panose="020B0503020204020204" pitchFamily="34" charset="-122"/>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 altLang="zh-CN" sz="2000" i="1" dirty="0" smtClean="0">
                                <a:latin typeface="Cambria Math" panose="02040503050406030204" pitchFamily="18" charset="0"/>
                                <a:ea typeface="Microsoft YaHei" panose="020B0503020204020204" pitchFamily="34" charset="-122"/>
                              </a:rPr>
                              <m:t>𝑦</m:t>
                            </m:r>
                          </m:e>
                          <m:sub>
                            <m:r>
                              <a:rPr kumimoji="1" lang="en" altLang="zh-CN" sz="2000" i="1" dirty="0" smtClean="0">
                                <a:latin typeface="Cambria Math" panose="02040503050406030204" pitchFamily="18" charset="0"/>
                                <a:ea typeface="Microsoft YaHei" panose="020B0503020204020204" pitchFamily="34" charset="-122"/>
                              </a:rPr>
                              <m:t>𝑛</m:t>
                            </m:r>
                            <m:r>
                              <a:rPr kumimoji="1" lang="en" altLang="zh-CN" sz="200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m:t>
                        </m:r>
                        <m:sSup>
                          <m:sSupPr>
                            <m:ctrlPr>
                              <a:rPr kumimoji="1" lang="en-US" altLang="zh-CN" sz="2000" b="0" i="1" smtClean="0">
                                <a:latin typeface="Cambria Math" panose="02040503050406030204" pitchFamily="18" charset="0"/>
                                <a:ea typeface="Cambria Math" panose="02040503050406030204" pitchFamily="18" charset="0"/>
                              </a:rPr>
                            </m:ctrlPr>
                          </m:sSupPr>
                          <m:e>
                            <m:r>
                              <m:rPr>
                                <m:sty m:val="p"/>
                              </m:rPr>
                              <a:rPr kumimoji="1" lang="el-GR" altLang="zh-CN" sz="2000" i="1" dirty="0" smtClean="0">
                                <a:latin typeface="Cambria Math" panose="02040503050406030204" pitchFamily="18" charset="0"/>
                                <a:ea typeface="Cambria Math" panose="02040503050406030204" pitchFamily="18" charset="0"/>
                              </a:rPr>
                              <m:t>Τ</m:t>
                            </m:r>
                          </m:e>
                          <m:sup>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𝛼</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𝜖</m:t>
                                </m:r>
                              </m:e>
                            </m:d>
                          </m:sup>
                        </m:sSup>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e>
                        </m:d>
                      </m:e>
                    </m:d>
                    <m:r>
                      <a:rPr kumimoji="1" lang="en" altLang="zh-CN" sz="2000" i="1" dirty="0" smtClean="0">
                        <a:latin typeface="Cambria Math" panose="02040503050406030204" pitchFamily="18" charset="0"/>
                        <a:ea typeface="Microsoft YaHei" panose="020B0503020204020204" pitchFamily="34" charset="-122"/>
                      </a:rPr>
                      <m:t>≥ 1</m:t>
                    </m:r>
                    <m:r>
                      <a:rPr kumimoji="1" lang="en-US" altLang="zh-CN" sz="2000" b="0" i="1" dirty="0" smtClean="0">
                        <a:latin typeface="Cambria Math" panose="02040503050406030204" pitchFamily="18" charset="0"/>
                        <a:ea typeface="Microsoft YaHei" panose="020B0503020204020204" pitchFamily="34" charset="-122"/>
                      </a:rPr>
                      <m:t>−</m:t>
                    </m:r>
                    <m:r>
                      <a:rPr kumimoji="1" lang="el-GR" altLang="zh-CN" sz="2000" i="1" dirty="0" smtClean="0">
                        <a:latin typeface="Cambria Math" panose="02040503050406030204" pitchFamily="18" charset="0"/>
                        <a:ea typeface="Microsoft YaHei" panose="020B0503020204020204" pitchFamily="34" charset="-122"/>
                      </a:rPr>
                      <m:t>𝛼</m:t>
                    </m:r>
                    <m:r>
                      <a:rPr kumimoji="1" lang="el-GR" altLang="zh-CN" sz="2000" i="1" dirty="0" smtClean="0">
                        <a:latin typeface="Cambria Math" panose="02040503050406030204" pitchFamily="18" charset="0"/>
                        <a:ea typeface="Microsoft YaHei" panose="020B0503020204020204" pitchFamily="34" charset="-122"/>
                      </a:rPr>
                      <m:t>.</m:t>
                    </m:r>
                  </m:oMath>
                </a14:m>
                <a:endParaRPr kumimoji="1" lang="en-US"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The conformal prediction set </a:t>
                </a:r>
                <a14:m>
                  <m:oMath xmlns:m="http://schemas.openxmlformats.org/officeDocument/2006/math">
                    <m:sSup>
                      <m:sSupPr>
                        <m:ctrlPr>
                          <a:rPr kumimoji="1" lang="en-US" altLang="zh-CN" sz="2000" b="0" i="1" smtClean="0">
                            <a:latin typeface="Cambria Math" panose="02040503050406030204" pitchFamily="18" charset="0"/>
                            <a:ea typeface="Cambria Math" panose="02040503050406030204" pitchFamily="18" charset="0"/>
                          </a:rPr>
                        </m:ctrlPr>
                      </m:sSupPr>
                      <m:e>
                        <m:r>
                          <m:rPr>
                            <m:sty m:val="p"/>
                          </m:rPr>
                          <a:rPr kumimoji="1" lang="el-GR" altLang="zh-CN" sz="2000" i="1" dirty="0" smtClean="0">
                            <a:latin typeface="Cambria Math" panose="02040503050406030204" pitchFamily="18" charset="0"/>
                            <a:ea typeface="Cambria Math" panose="02040503050406030204" pitchFamily="18" charset="0"/>
                          </a:rPr>
                          <m:t>Τ</m:t>
                        </m:r>
                      </m:e>
                      <m:sup>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𝛼</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𝜖</m:t>
                            </m:r>
                          </m:e>
                        </m:d>
                      </m:sup>
                    </m:sSup>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e>
                    </m:d>
                  </m:oMath>
                </a14:m>
                <a:r>
                  <a:rPr kumimoji="1" lang="en" altLang="zh-CN" sz="2000" dirty="0">
                    <a:latin typeface="Microsoft YaHei" panose="020B0503020204020204" pitchFamily="34" charset="-122"/>
                    <a:ea typeface="Microsoft YaHei" panose="020B0503020204020204" pitchFamily="34" charset="-122"/>
                  </a:rPr>
                  <a:t> (with an approximate solution) preserves the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1</m:t>
                    </m:r>
                    <m:r>
                      <a:rPr kumimoji="1" lang="en-US" altLang="zh-CN" sz="2000" b="0" i="1" dirty="0" smtClean="0">
                        <a:latin typeface="Cambria Math" panose="02040503050406030204" pitchFamily="18" charset="0"/>
                        <a:ea typeface="Microsoft YaHei" panose="020B0503020204020204" pitchFamily="34" charset="-122"/>
                      </a:rPr>
                      <m:t>−</m:t>
                    </m:r>
                    <m:r>
                      <a:rPr kumimoji="1" lang="el-GR" altLang="zh-CN" sz="2000" i="1" dirty="0" smtClean="0">
                        <a:latin typeface="Cambria Math" panose="02040503050406030204" pitchFamily="18" charset="0"/>
                        <a:ea typeface="Microsoft YaHei" panose="020B0503020204020204" pitchFamily="34" charset="-122"/>
                      </a:rPr>
                      <m:t>𝛼</m:t>
                    </m:r>
                    <m:r>
                      <a:rPr kumimoji="1" lang="el-GR"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coverage guarantee and converges</a:t>
                </a:r>
                <a14:m>
                  <m:oMath xmlns:m="http://schemas.openxmlformats.org/officeDocument/2006/math">
                    <m:sSup>
                      <m:sSupPr>
                        <m:ctrlPr>
                          <a:rPr kumimoji="1" lang="en-US" altLang="zh-CN" sz="2000" b="0" i="1" smtClean="0">
                            <a:latin typeface="Cambria Math" panose="02040503050406030204" pitchFamily="18" charset="0"/>
                            <a:ea typeface="Cambria Math" panose="02040503050406030204" pitchFamily="18" charset="0"/>
                          </a:rPr>
                        </m:ctrlPr>
                      </m:sSupPr>
                      <m:e>
                        <m:r>
                          <m:rPr>
                            <m:sty m:val="p"/>
                          </m:rPr>
                          <a:rPr kumimoji="1" lang="el-GR" altLang="zh-CN" sz="2000" i="1" dirty="0" smtClean="0">
                            <a:latin typeface="Cambria Math" panose="02040503050406030204" pitchFamily="18" charset="0"/>
                            <a:ea typeface="Cambria Math" panose="02040503050406030204" pitchFamily="18" charset="0"/>
                          </a:rPr>
                          <m:t>Τ</m:t>
                        </m:r>
                      </m:e>
                      <m:sup>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𝛼</m:t>
                            </m:r>
                            <m:r>
                              <a:rPr kumimoji="1" lang="en-US" altLang="zh-CN" sz="2000" b="0" i="1" smtClean="0">
                                <a:latin typeface="Cambria Math" panose="02040503050406030204" pitchFamily="18" charset="0"/>
                                <a:ea typeface="Cambria Math" panose="02040503050406030204" pitchFamily="18" charset="0"/>
                              </a:rPr>
                              <m:t>,0</m:t>
                            </m:r>
                          </m:e>
                        </m:d>
                      </m:sup>
                    </m:sSup>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e>
                    </m:d>
                    <m:r>
                      <a:rPr kumimoji="1" lang="en-US" altLang="zh-CN" sz="2000" b="0" i="1" dirty="0" smtClean="0">
                        <a:latin typeface="Cambria Math" panose="02040503050406030204" pitchFamily="18" charset="0"/>
                        <a:ea typeface="Microsoft YaHei" panose="020B0503020204020204" pitchFamily="34" charset="-122"/>
                      </a:rPr>
                      <m:t>=</m:t>
                    </m:r>
                    <m:sSup>
                      <m:sSupPr>
                        <m:ctrlPr>
                          <a:rPr kumimoji="1" lang="en-US" altLang="zh-CN" sz="2000" b="0" i="1" smtClean="0">
                            <a:latin typeface="Cambria Math" panose="02040503050406030204" pitchFamily="18" charset="0"/>
                            <a:ea typeface="Cambria Math" panose="02040503050406030204" pitchFamily="18" charset="0"/>
                          </a:rPr>
                        </m:ctrlPr>
                      </m:sSupPr>
                      <m:e>
                        <m:acc>
                          <m:accPr>
                            <m:chr m:val="̂"/>
                            <m:ctrlPr>
                              <a:rPr kumimoji="1" lang="en-US" altLang="zh-CN" sz="2000" b="0" i="1" smtClean="0">
                                <a:latin typeface="Cambria Math" panose="02040503050406030204" pitchFamily="18" charset="0"/>
                                <a:ea typeface="Cambria Math" panose="02040503050406030204" pitchFamily="18" charset="0"/>
                              </a:rPr>
                            </m:ctrlPr>
                          </m:accPr>
                          <m:e>
                            <m:r>
                              <m:rPr>
                                <m:sty m:val="p"/>
                              </m:rPr>
                              <a:rPr kumimoji="1" lang="el-GR" altLang="zh-CN" sz="2000" i="1" dirty="0" smtClean="0">
                                <a:latin typeface="Cambria Math" panose="02040503050406030204" pitchFamily="18" charset="0"/>
                                <a:ea typeface="Cambria Math" panose="02040503050406030204" pitchFamily="18" charset="0"/>
                              </a:rPr>
                              <m:t>Τ</m:t>
                            </m:r>
                          </m:e>
                        </m:acc>
                      </m:e>
                      <m:sup>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𝛼</m:t>
                            </m:r>
                          </m:e>
                        </m:d>
                      </m:sup>
                    </m:sSup>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e>
                    </m:d>
                  </m:oMath>
                </a14:m>
                <a:r>
                  <a:rPr kumimoji="1" lang="en" altLang="zh-CN" sz="2000" dirty="0">
                    <a:latin typeface="Microsoft YaHei" panose="020B0503020204020204" pitchFamily="34" charset="-122"/>
                    <a:ea typeface="Microsoft YaHei" panose="020B0503020204020204" pitchFamily="34" charset="-122"/>
                  </a:rPr>
                  <a:t> (with an exact solution) when the optimization error decreases to zero. It is also easier to compute in the sense that only a finite number of candidates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𝑧</m:t>
                    </m:r>
                  </m:oMath>
                </a14:m>
                <a:r>
                  <a:rPr kumimoji="1" lang="en" altLang="zh-CN" sz="2000" dirty="0">
                    <a:latin typeface="Microsoft YaHei" panose="020B0503020204020204" pitchFamily="34" charset="-122"/>
                    <a:ea typeface="Microsoft YaHei" panose="020B0503020204020204" pitchFamily="34" charset="-122"/>
                  </a:rPr>
                  <a:t> need to be evaluated. Indeed, as soon as an approximate solution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𝛽</m:t>
                    </m:r>
                    <m:r>
                      <a:rPr kumimoji="1" lang="el-GR"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is allowed, we have shown in Section 3 that a solution update is not necessary for neighboring observation candidates.</a:t>
                </a:r>
              </a:p>
              <a:p>
                <a:pPr marL="0" indent="0">
                  <a:lnSpc>
                    <a:spcPct val="125000"/>
                  </a:lnSpc>
                  <a:buNone/>
                </a:pPr>
                <a:endParaRPr kumimoji="1" lang="el-GR"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2006601"/>
                <a:ext cx="10515600" cy="4702958"/>
              </a:xfrm>
              <a:blipFill>
                <a:blip r:embed="rId3"/>
                <a:stretch>
                  <a:fillRect l="-60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6894011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Practical Computation</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p:pic>
        <p:nvPicPr>
          <p:cNvPr id="7" name="内容占位符 6">
            <a:extLst>
              <a:ext uri="{FF2B5EF4-FFF2-40B4-BE49-F238E27FC236}">
                <a16:creationId xmlns:a16="http://schemas.microsoft.com/office/drawing/2014/main" id="{9BB0FBFD-9D80-8A49-A848-8EE7641F8D69}"/>
              </a:ext>
            </a:extLst>
          </p:cNvPr>
          <p:cNvPicPr>
            <a:picLocks noGrp="1" noChangeAspect="1"/>
          </p:cNvPicPr>
          <p:nvPr>
            <p:ph idx="1"/>
          </p:nvPr>
        </p:nvPicPr>
        <p:blipFill>
          <a:blip r:embed="rId3"/>
          <a:stretch>
            <a:fillRect/>
          </a:stretch>
        </p:blipFill>
        <p:spPr>
          <a:xfrm>
            <a:off x="838200" y="2140485"/>
            <a:ext cx="10515600" cy="3721618"/>
          </a:xfrm>
        </p:spPr>
      </p:pic>
    </p:spTree>
    <p:extLst>
      <p:ext uri="{BB962C8B-B14F-4D97-AF65-F5344CB8AC3E}">
        <p14:creationId xmlns:p14="http://schemas.microsoft.com/office/powerpoint/2010/main" val="5751808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Practical Computation</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p:pic>
        <p:nvPicPr>
          <p:cNvPr id="4" name="内容占位符 3">
            <a:extLst>
              <a:ext uri="{FF2B5EF4-FFF2-40B4-BE49-F238E27FC236}">
                <a16:creationId xmlns:a16="http://schemas.microsoft.com/office/drawing/2014/main" id="{83193EEE-EC8A-3E41-99C2-9BAD15289C9C}"/>
              </a:ext>
            </a:extLst>
          </p:cNvPr>
          <p:cNvPicPr>
            <a:picLocks noGrp="1" noChangeAspect="1"/>
          </p:cNvPicPr>
          <p:nvPr>
            <p:ph idx="1"/>
          </p:nvPr>
        </p:nvPicPr>
        <p:blipFill>
          <a:blip r:embed="rId3"/>
          <a:stretch>
            <a:fillRect/>
          </a:stretch>
        </p:blipFill>
        <p:spPr>
          <a:xfrm>
            <a:off x="954128" y="2006601"/>
            <a:ext cx="10677307" cy="4170361"/>
          </a:xfrm>
          <a:prstGeom prst="rect">
            <a:avLst/>
          </a:prstGeom>
        </p:spPr>
      </p:pic>
    </p:spTree>
    <p:extLst>
      <p:ext uri="{BB962C8B-B14F-4D97-AF65-F5344CB8AC3E}">
        <p14:creationId xmlns:p14="http://schemas.microsoft.com/office/powerpoint/2010/main" val="34931460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Practical Computation</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p:sp>
        <p:nvSpPr>
          <p:cNvPr id="5" name="内容占位符 4">
            <a:extLst>
              <a:ext uri="{FF2B5EF4-FFF2-40B4-BE49-F238E27FC236}">
                <a16:creationId xmlns:a16="http://schemas.microsoft.com/office/drawing/2014/main" id="{F47DE5C6-2068-A748-B962-F6B6E8DF47A6}"/>
              </a:ext>
            </a:extLst>
          </p:cNvPr>
          <p:cNvSpPr>
            <a:spLocks noGrp="1"/>
          </p:cNvSpPr>
          <p:nvPr>
            <p:ph idx="1"/>
          </p:nvPr>
        </p:nvSpPr>
        <p:spPr/>
        <p:txBody>
          <a:bodyPr/>
          <a:lstStyle/>
          <a:p>
            <a:endParaRPr lang="zh-CN" altLang="en-US"/>
          </a:p>
        </p:txBody>
      </p:sp>
      <p:pic>
        <p:nvPicPr>
          <p:cNvPr id="7" name="图片 6">
            <a:extLst>
              <a:ext uri="{FF2B5EF4-FFF2-40B4-BE49-F238E27FC236}">
                <a16:creationId xmlns:a16="http://schemas.microsoft.com/office/drawing/2014/main" id="{37C4FF25-7AA2-BA4A-87F0-306B0ACDDF6B}"/>
              </a:ext>
            </a:extLst>
          </p:cNvPr>
          <p:cNvPicPr>
            <a:picLocks noChangeAspect="1"/>
          </p:cNvPicPr>
          <p:nvPr/>
        </p:nvPicPr>
        <p:blipFill>
          <a:blip r:embed="rId3"/>
          <a:stretch>
            <a:fillRect/>
          </a:stretch>
        </p:blipFill>
        <p:spPr>
          <a:xfrm>
            <a:off x="838200" y="1713462"/>
            <a:ext cx="9374579" cy="5160557"/>
          </a:xfrm>
          <a:prstGeom prst="rect">
            <a:avLst/>
          </a:prstGeom>
        </p:spPr>
      </p:pic>
    </p:spTree>
    <p:extLst>
      <p:ext uri="{BB962C8B-B14F-4D97-AF65-F5344CB8AC3E}">
        <p14:creationId xmlns:p14="http://schemas.microsoft.com/office/powerpoint/2010/main" val="20677236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Practical Computation</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p:sp>
        <p:nvSpPr>
          <p:cNvPr id="5" name="内容占位符 4">
            <a:extLst>
              <a:ext uri="{FF2B5EF4-FFF2-40B4-BE49-F238E27FC236}">
                <a16:creationId xmlns:a16="http://schemas.microsoft.com/office/drawing/2014/main" id="{F47DE5C6-2068-A748-B962-F6B6E8DF47A6}"/>
              </a:ext>
            </a:extLst>
          </p:cNvPr>
          <p:cNvSpPr>
            <a:spLocks noGrp="1"/>
          </p:cNvSpPr>
          <p:nvPr>
            <p:ph idx="1"/>
          </p:nvPr>
        </p:nvSpPr>
        <p:spPr/>
        <p:txBody>
          <a:bodyPr/>
          <a:lstStyle/>
          <a:p>
            <a:endParaRPr lang="zh-CN" altLang="en-US"/>
          </a:p>
        </p:txBody>
      </p:sp>
      <p:pic>
        <p:nvPicPr>
          <p:cNvPr id="4" name="图片 3">
            <a:extLst>
              <a:ext uri="{FF2B5EF4-FFF2-40B4-BE49-F238E27FC236}">
                <a16:creationId xmlns:a16="http://schemas.microsoft.com/office/drawing/2014/main" id="{344A64ED-1F5E-0648-8755-24AB7EC4A2AA}"/>
              </a:ext>
            </a:extLst>
          </p:cNvPr>
          <p:cNvPicPr>
            <a:picLocks noChangeAspect="1"/>
          </p:cNvPicPr>
          <p:nvPr/>
        </p:nvPicPr>
        <p:blipFill>
          <a:blip r:embed="rId3"/>
          <a:stretch>
            <a:fillRect/>
          </a:stretch>
        </p:blipFill>
        <p:spPr>
          <a:xfrm>
            <a:off x="838200" y="1825624"/>
            <a:ext cx="10027722" cy="4366467"/>
          </a:xfrm>
          <a:prstGeom prst="rect">
            <a:avLst/>
          </a:prstGeom>
        </p:spPr>
      </p:pic>
    </p:spTree>
    <p:extLst>
      <p:ext uri="{BB962C8B-B14F-4D97-AF65-F5344CB8AC3E}">
        <p14:creationId xmlns:p14="http://schemas.microsoft.com/office/powerpoint/2010/main" val="42322588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Numerical Experiments</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p:pic>
        <p:nvPicPr>
          <p:cNvPr id="8" name="图片 7">
            <a:extLst>
              <a:ext uri="{FF2B5EF4-FFF2-40B4-BE49-F238E27FC236}">
                <a16:creationId xmlns:a16="http://schemas.microsoft.com/office/drawing/2014/main" id="{7D7D11AE-666F-2847-B062-367F0D2F837F}"/>
              </a:ext>
            </a:extLst>
          </p:cNvPr>
          <p:cNvPicPr>
            <a:picLocks noChangeAspect="1"/>
          </p:cNvPicPr>
          <p:nvPr/>
        </p:nvPicPr>
        <p:blipFill>
          <a:blip r:embed="rId3"/>
          <a:stretch>
            <a:fillRect/>
          </a:stretch>
        </p:blipFill>
        <p:spPr>
          <a:xfrm>
            <a:off x="1939849" y="1727177"/>
            <a:ext cx="8312302" cy="5130823"/>
          </a:xfrm>
          <a:prstGeom prst="rect">
            <a:avLst/>
          </a:prstGeom>
        </p:spPr>
      </p:pic>
    </p:spTree>
    <p:extLst>
      <p:ext uri="{BB962C8B-B14F-4D97-AF65-F5344CB8AC3E}">
        <p14:creationId xmlns:p14="http://schemas.microsoft.com/office/powerpoint/2010/main" val="11202121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Numerical Experiments</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p:pic>
        <p:nvPicPr>
          <p:cNvPr id="7" name="图片 6">
            <a:extLst>
              <a:ext uri="{FF2B5EF4-FFF2-40B4-BE49-F238E27FC236}">
                <a16:creationId xmlns:a16="http://schemas.microsoft.com/office/drawing/2014/main" id="{E57B218E-2E96-E54E-8B9D-345CD25A9114}"/>
              </a:ext>
            </a:extLst>
          </p:cNvPr>
          <p:cNvPicPr>
            <a:picLocks noChangeAspect="1"/>
          </p:cNvPicPr>
          <p:nvPr/>
        </p:nvPicPr>
        <p:blipFill>
          <a:blip r:embed="rId3"/>
          <a:stretch>
            <a:fillRect/>
          </a:stretch>
        </p:blipFill>
        <p:spPr>
          <a:xfrm>
            <a:off x="1459882" y="1798474"/>
            <a:ext cx="9026030" cy="4676494"/>
          </a:xfrm>
          <a:prstGeom prst="rect">
            <a:avLst/>
          </a:prstGeom>
        </p:spPr>
      </p:pic>
    </p:spTree>
    <p:extLst>
      <p:ext uri="{BB962C8B-B14F-4D97-AF65-F5344CB8AC3E}">
        <p14:creationId xmlns:p14="http://schemas.microsoft.com/office/powerpoint/2010/main" val="17433070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515600"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Introduction</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3778147"/>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Conformal prediction is a general framework for constructing non-asymptotic and distribution-free prediction sets. The statistical properties and computational algorithms for conformal prediction have been developed for a variety of machine learning problems such as density estimation, clustering, and regression</a:t>
                </a:r>
                <a:r>
                  <a:rPr kumimoji="1" lang="en-US" altLang="zh-CN" sz="2000" dirty="0">
                    <a:latin typeface="Microsoft YaHei" panose="020B0503020204020204" pitchFamily="34" charset="-122"/>
                    <a:ea typeface="Microsoft YaHei" panose="020B0503020204020204" pitchFamily="34" charset="-122"/>
                  </a:rPr>
                  <a:t>.</a:t>
                </a: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Let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US" altLang="zh-CN" sz="2000" b="0" i="1" dirty="0" smtClean="0">
                            <a:latin typeface="Cambria Math" panose="02040503050406030204" pitchFamily="18" charset="0"/>
                            <a:ea typeface="Microsoft YaHei" panose="020B0503020204020204" pitchFamily="34" charset="-122"/>
                          </a:rPr>
                          <m:t>𝑛</m:t>
                        </m:r>
                      </m:sub>
                    </m:sSub>
                    <m:r>
                      <a:rPr kumimoji="1" lang="en" altLang="zh-CN" sz="2000" i="1" dirty="0" smtClean="0">
                        <a:latin typeface="Cambria Math" panose="02040503050406030204" pitchFamily="18" charset="0"/>
                        <a:ea typeface="Microsoft YaHei" panose="020B0503020204020204" pitchFamily="34" charset="-122"/>
                      </a:rPr>
                      <m:t>= {(</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𝑦</m:t>
                        </m:r>
                      </m:e>
                      <m:sub>
                        <m:r>
                          <a:rPr kumimoji="1" lang="en-US" altLang="zh-CN" sz="2000" b="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 </m:t>
                    </m:r>
                    <m:r>
                      <a:rPr kumimoji="1" lang="en" altLang="zh-CN" sz="2000" i="1" dirty="0" smtClean="0">
                        <a:latin typeface="Cambria Math" panose="02040503050406030204" pitchFamily="18" charset="0"/>
                        <a:ea typeface="Cambria Math" panose="02040503050406030204" pitchFamily="18" charset="0"/>
                      </a:rPr>
                      <m:t>⋯</m:t>
                    </m:r>
                    <m:r>
                      <a:rPr kumimoji="1" lang="en" altLang="zh-CN" sz="2000" i="1" dirty="0" smtClean="0">
                        <a:latin typeface="Cambria Math" panose="02040503050406030204" pitchFamily="18" charset="0"/>
                        <a:ea typeface="Microsoft YaHei" panose="020B0503020204020204" pitchFamily="34" charset="-122"/>
                      </a:rPr>
                      <m:t>, (</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sub>
                    </m:sSub>
                    <m:r>
                      <a:rPr kumimoji="1" lang="en" altLang="zh-CN" sz="200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𝑦</m:t>
                        </m:r>
                      </m:e>
                      <m:sub>
                        <m:r>
                          <a:rPr kumimoji="1" lang="en-US" altLang="zh-CN" sz="2000" b="0" i="1" dirty="0" smtClean="0">
                            <a:latin typeface="Cambria Math" panose="02040503050406030204" pitchFamily="18" charset="0"/>
                            <a:ea typeface="Microsoft YaHei" panose="020B0503020204020204" pitchFamily="34" charset="-122"/>
                          </a:rPr>
                          <m:t>𝑛</m:t>
                        </m:r>
                      </m:sub>
                    </m:sSub>
                    <m:r>
                      <a:rPr kumimoji="1" lang="en"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be a sequence of features and labels of random variables in</a:t>
                </a:r>
                <a14:m>
                  <m:oMath xmlns:m="http://schemas.openxmlformats.org/officeDocument/2006/math">
                    <m:sSup>
                      <m:sSupPr>
                        <m:ctrlPr>
                          <a:rPr kumimoji="1" lang="en" altLang="zh-CN" sz="2000" i="1" smtClean="0">
                            <a:latin typeface="Cambria Math" panose="02040503050406030204" pitchFamily="18" charset="0"/>
                            <a:ea typeface="Cambria Math" panose="02040503050406030204" pitchFamily="18" charset="0"/>
                          </a:rPr>
                        </m:ctrlPr>
                      </m:sSupPr>
                      <m:e>
                        <m:r>
                          <a:rPr kumimoji="1" lang="en" altLang="zh-CN" sz="2000" i="1" dirty="0" smtClean="0">
                            <a:latin typeface="Cambria Math" panose="02040503050406030204" pitchFamily="18" charset="0"/>
                            <a:ea typeface="Cambria Math" panose="02040503050406030204" pitchFamily="18" charset="0"/>
                          </a:rPr>
                          <m:t>ℝ</m:t>
                        </m:r>
                      </m:e>
                      <m:sup>
                        <m:r>
                          <a:rPr kumimoji="1" lang="en-US" altLang="zh-CN" sz="2000" b="0" i="1" smtClean="0">
                            <a:latin typeface="Cambria Math" panose="02040503050406030204" pitchFamily="18" charset="0"/>
                            <a:ea typeface="Cambria Math" panose="02040503050406030204" pitchFamily="18" charset="0"/>
                          </a:rPr>
                          <m:t>𝑝</m:t>
                        </m:r>
                      </m:sup>
                    </m:sSup>
                    <m:r>
                      <a:rPr kumimoji="1" lang="en" altLang="zh-CN" sz="2000" i="1" dirty="0" smtClean="0">
                        <a:latin typeface="Cambria Math" panose="02040503050406030204" pitchFamily="18" charset="0"/>
                        <a:ea typeface="Cambria Math" panose="02040503050406030204" pitchFamily="18" charset="0"/>
                      </a:rPr>
                      <m:t>×</m:t>
                    </m:r>
                    <m:r>
                      <a:rPr kumimoji="1" lang="en" altLang="zh-CN" sz="2000" i="1" dirty="0" smtClean="0">
                        <a:latin typeface="Cambria Math" panose="02040503050406030204" pitchFamily="18" charset="0"/>
                        <a:ea typeface="Cambria Math" panose="02040503050406030204" pitchFamily="18" charset="0"/>
                      </a:rPr>
                      <m:t>ℝ</m:t>
                    </m:r>
                    <m:r>
                      <a:rPr kumimoji="1" lang="en-US" altLang="zh-CN" sz="2000" b="0" i="1" dirty="0" smtClean="0">
                        <a:latin typeface="Cambria Math" panose="02040503050406030204" pitchFamily="18" charset="0"/>
                        <a:ea typeface="Cambria Math" panose="02040503050406030204" pitchFamily="18" charset="0"/>
                      </a:rPr>
                      <m:t> </m:t>
                    </m:r>
                  </m:oMath>
                </a14:m>
                <a:r>
                  <a:rPr kumimoji="1" lang="en" altLang="zh-CN" sz="2000" dirty="0">
                    <a:latin typeface="Microsoft YaHei" panose="020B0503020204020204" pitchFamily="34" charset="-122"/>
                    <a:ea typeface="Microsoft YaHei" panose="020B0503020204020204" pitchFamily="34" charset="-122"/>
                  </a:rPr>
                  <a:t>from a distribution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ℙ</m:t>
                    </m:r>
                  </m:oMath>
                </a14:m>
                <a:r>
                  <a:rPr kumimoji="1" lang="en" altLang="zh-CN" sz="2000" dirty="0">
                    <a:latin typeface="Microsoft YaHei" panose="020B0503020204020204" pitchFamily="34" charset="-122"/>
                    <a:ea typeface="Microsoft YaHei" panose="020B0503020204020204" pitchFamily="34" charset="-122"/>
                  </a:rPr>
                  <a:t>. Based on observed data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US" altLang="zh-CN" sz="2000" b="0" i="1" dirty="0" smtClean="0">
                            <a:latin typeface="Cambria Math" panose="02040503050406030204" pitchFamily="18" charset="0"/>
                            <a:ea typeface="Microsoft YaHei" panose="020B0503020204020204" pitchFamily="34" charset="-122"/>
                          </a:rPr>
                          <m:t>𝑛</m:t>
                        </m:r>
                      </m:sub>
                    </m:sSub>
                  </m:oMath>
                </a14:m>
                <a:r>
                  <a:rPr kumimoji="1" lang="en" altLang="zh-CN" sz="2000" dirty="0">
                    <a:latin typeface="Microsoft YaHei" panose="020B0503020204020204" pitchFamily="34" charset="-122"/>
                    <a:ea typeface="Microsoft YaHei" panose="020B0503020204020204" pitchFamily="34" charset="-122"/>
                  </a:rPr>
                  <a:t> and a new test instance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oMath>
                </a14:m>
                <a:r>
                  <a:rPr kumimoji="1" lang="en" altLang="zh-CN" sz="2000" dirty="0">
                    <a:latin typeface="Microsoft YaHei" panose="020B0503020204020204" pitchFamily="34" charset="-122"/>
                    <a:ea typeface="Microsoft YaHei" panose="020B0503020204020204" pitchFamily="34" charset="-122"/>
                  </a:rPr>
                  <a:t> in</a:t>
                </a:r>
                <a14:m>
                  <m:oMath xmlns:m="http://schemas.openxmlformats.org/officeDocument/2006/math">
                    <m:sSup>
                      <m:sSupPr>
                        <m:ctrlPr>
                          <a:rPr kumimoji="1" lang="en" altLang="zh-CN" sz="2000" i="1" smtClean="0">
                            <a:latin typeface="Cambria Math" panose="02040503050406030204" pitchFamily="18" charset="0"/>
                            <a:ea typeface="Cambria Math" panose="02040503050406030204" pitchFamily="18" charset="0"/>
                          </a:rPr>
                        </m:ctrlPr>
                      </m:sSupPr>
                      <m:e>
                        <m:r>
                          <a:rPr kumimoji="1" lang="en" altLang="zh-CN" sz="2000" i="1" dirty="0" smtClean="0">
                            <a:latin typeface="Cambria Math" panose="02040503050406030204" pitchFamily="18" charset="0"/>
                            <a:ea typeface="Cambria Math" panose="02040503050406030204" pitchFamily="18" charset="0"/>
                          </a:rPr>
                          <m:t>ℝ</m:t>
                        </m:r>
                      </m:e>
                      <m:sup>
                        <m:r>
                          <a:rPr kumimoji="1" lang="en-US" altLang="zh-CN" sz="2000" b="0" i="1" smtClean="0">
                            <a:latin typeface="Cambria Math" panose="02040503050406030204" pitchFamily="18" charset="0"/>
                            <a:ea typeface="Cambria Math" panose="02040503050406030204" pitchFamily="18" charset="0"/>
                          </a:rPr>
                          <m:t>𝑝</m:t>
                        </m:r>
                      </m:sup>
                    </m:sSup>
                  </m:oMath>
                </a14:m>
                <a:r>
                  <a:rPr kumimoji="1" lang="en" altLang="zh-CN" sz="2000" dirty="0">
                    <a:latin typeface="Microsoft YaHei" panose="020B0503020204020204" pitchFamily="34" charset="-122"/>
                    <a:ea typeface="Microsoft YaHei" panose="020B0503020204020204" pitchFamily="34" charset="-122"/>
                  </a:rPr>
                  <a:t>, the goal of conformal prediction is to build a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100(1</m:t>
                    </m:r>
                    <m:r>
                      <a:rPr kumimoji="1" lang="en-US" altLang="zh-CN" sz="2000" b="0" i="1" dirty="0" smtClean="0">
                        <a:latin typeface="Cambria Math" panose="02040503050406030204" pitchFamily="18" charset="0"/>
                        <a:ea typeface="Microsoft YaHei" panose="020B0503020204020204" pitchFamily="34" charset="-122"/>
                      </a:rPr>
                      <m:t>−</m:t>
                    </m:r>
                    <m:r>
                      <a:rPr kumimoji="1" lang="el-GR" altLang="zh-CN" sz="2000" i="1" dirty="0" smtClean="0">
                        <a:latin typeface="Cambria Math" panose="02040503050406030204" pitchFamily="18" charset="0"/>
                        <a:ea typeface="Cambria Math" panose="02040503050406030204" pitchFamily="18" charset="0"/>
                      </a:rPr>
                      <m:t>𝛼</m:t>
                    </m:r>
                    <m:r>
                      <a:rPr kumimoji="1" lang="el-GR"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confidence set that contains the unobserved variable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𝑦</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oMath>
                </a14:m>
                <a:r>
                  <a:rPr kumimoji="1" lang="en" altLang="zh-CN" sz="2000" dirty="0">
                    <a:latin typeface="Microsoft YaHei" panose="020B0503020204020204" pitchFamily="34" charset="-122"/>
                    <a:ea typeface="Microsoft YaHei" panose="020B0503020204020204" pitchFamily="34" charset="-122"/>
                  </a:rPr>
                  <a:t> for </a:t>
                </a:r>
                <a14:m>
                  <m:oMath xmlns:m="http://schemas.openxmlformats.org/officeDocument/2006/math">
                    <m:r>
                      <a:rPr kumimoji="1" lang="el-GR" altLang="zh-CN" sz="2000" i="1" dirty="0" smtClean="0">
                        <a:latin typeface="Cambria Math" panose="02040503050406030204" pitchFamily="18" charset="0"/>
                        <a:ea typeface="Cambria Math" panose="02040503050406030204" pitchFamily="18" charset="0"/>
                      </a:rPr>
                      <m:t>𝛼</m:t>
                    </m:r>
                  </m:oMath>
                </a14:m>
                <a:r>
                  <a:rPr kumimoji="1" lang="el-GR" altLang="zh-CN" sz="2000" dirty="0">
                    <a:latin typeface="Microsoft YaHei" panose="020B0503020204020204" pitchFamily="34" charset="-122"/>
                    <a:ea typeface="Microsoft YaHei" panose="020B0503020204020204" pitchFamily="34" charset="-122"/>
                  </a:rPr>
                  <a:t> </a:t>
                </a:r>
                <a:r>
                  <a:rPr kumimoji="1" lang="en" altLang="zh-CN" sz="2000" dirty="0">
                    <a:latin typeface="Microsoft YaHei" panose="020B0503020204020204" pitchFamily="34" charset="-122"/>
                    <a:ea typeface="Microsoft YaHei" panose="020B0503020204020204" pitchFamily="34" charset="-122"/>
                  </a:rPr>
                  <a:t>in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(0, 1) </m:t>
                    </m:r>
                  </m:oMath>
                </a14:m>
                <a:r>
                  <a:rPr kumimoji="1" lang="en" altLang="zh-CN" sz="2000" dirty="0">
                    <a:latin typeface="Microsoft YaHei" panose="020B0503020204020204" pitchFamily="34" charset="-122"/>
                    <a:ea typeface="Microsoft YaHei" panose="020B0503020204020204" pitchFamily="34" charset="-122"/>
                  </a:rPr>
                  <a:t>,without any specific assumptions on the distribution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ℙ</m:t>
                    </m:r>
                  </m:oMath>
                </a14:m>
                <a:r>
                  <a:rPr kumimoji="1" lang="en" altLang="zh-CN" sz="2000" dirty="0">
                    <a:latin typeface="Microsoft YaHei" panose="020B0503020204020204" pitchFamily="34" charset="-122"/>
                    <a:ea typeface="Microsoft YaHei" panose="020B0503020204020204" pitchFamily="34" charset="-122"/>
                  </a:rPr>
                  <a:t>. </a:t>
                </a: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3778147"/>
              </a:xfrm>
              <a:blipFill>
                <a:blip r:embed="rId2"/>
                <a:stretch>
                  <a:fillRect l="-603" r="-48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5004965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Numerical Experiments</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p:pic>
        <p:nvPicPr>
          <p:cNvPr id="4" name="图片 3">
            <a:extLst>
              <a:ext uri="{FF2B5EF4-FFF2-40B4-BE49-F238E27FC236}">
                <a16:creationId xmlns:a16="http://schemas.microsoft.com/office/drawing/2014/main" id="{710E9E67-905A-2E4D-B130-CDA946F6E6C7}"/>
              </a:ext>
            </a:extLst>
          </p:cNvPr>
          <p:cNvPicPr>
            <a:picLocks noChangeAspect="1"/>
          </p:cNvPicPr>
          <p:nvPr/>
        </p:nvPicPr>
        <p:blipFill>
          <a:blip r:embed="rId3"/>
          <a:stretch>
            <a:fillRect/>
          </a:stretch>
        </p:blipFill>
        <p:spPr>
          <a:xfrm>
            <a:off x="1344303" y="1765893"/>
            <a:ext cx="9503394" cy="4940091"/>
          </a:xfrm>
          <a:prstGeom prst="rect">
            <a:avLst/>
          </a:prstGeom>
        </p:spPr>
      </p:pic>
    </p:spTree>
    <p:extLst>
      <p:ext uri="{BB962C8B-B14F-4D97-AF65-F5344CB8AC3E}">
        <p14:creationId xmlns:p14="http://schemas.microsoft.com/office/powerpoint/2010/main" val="41857243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657114"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Numerical Experiments</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C209911E-3EF5-834B-A24B-6B09218F0A53}"/>
              </a:ext>
            </a:extLst>
          </p:cNvPr>
          <p:cNvPicPr>
            <a:picLocks noChangeAspect="1"/>
          </p:cNvPicPr>
          <p:nvPr/>
        </p:nvPicPr>
        <p:blipFill>
          <a:blip r:embed="rId3"/>
          <a:stretch>
            <a:fillRect/>
          </a:stretch>
        </p:blipFill>
        <p:spPr>
          <a:xfrm>
            <a:off x="913403" y="2006601"/>
            <a:ext cx="10506708" cy="4440865"/>
          </a:xfrm>
          <a:prstGeom prst="rect">
            <a:avLst/>
          </a:prstGeom>
        </p:spPr>
      </p:pic>
    </p:spTree>
    <p:extLst>
      <p:ext uri="{BB962C8B-B14F-4D97-AF65-F5344CB8AC3E}">
        <p14:creationId xmlns:p14="http://schemas.microsoft.com/office/powerpoint/2010/main" val="3402309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515600"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Introduction</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3778147"/>
              </a:xfrm>
            </p:spPr>
            <p:txBody>
              <a:bodyPr>
                <a:noAutofit/>
              </a:bodyPr>
              <a:lstStyle/>
              <a:p>
                <a:pPr marL="0" indent="0">
                  <a:lnSpc>
                    <a:spcPct val="125000"/>
                  </a:lnSpc>
                  <a:buNone/>
                </a:pPr>
                <a:r>
                  <a:rPr kumimoji="1" lang="en" altLang="zh-CN" sz="1800" dirty="0">
                    <a:latin typeface="Microsoft YaHei" panose="020B0503020204020204" pitchFamily="34" charset="-122"/>
                    <a:ea typeface="Microsoft YaHei" panose="020B0503020204020204" pitchFamily="34" charset="-122"/>
                  </a:rPr>
                  <a:t>The conformal prediction set for </a:t>
                </a:r>
                <a14:m>
                  <m:oMath xmlns:m="http://schemas.openxmlformats.org/officeDocument/2006/math">
                    <m:sSub>
                      <m:sSubPr>
                        <m:ctrlPr>
                          <a:rPr kumimoji="1" lang="en" altLang="zh-CN" sz="1800" i="1" dirty="0" smtClean="0">
                            <a:latin typeface="Cambria Math" panose="02040503050406030204" pitchFamily="18" charset="0"/>
                            <a:ea typeface="Microsoft YaHei" panose="020B0503020204020204" pitchFamily="34" charset="-122"/>
                          </a:rPr>
                        </m:ctrlPr>
                      </m:sSubPr>
                      <m:e>
                        <m:r>
                          <a:rPr kumimoji="1" lang="en-US" altLang="zh-CN" sz="1800" b="0" i="1" dirty="0" smtClean="0">
                            <a:latin typeface="Cambria Math" panose="02040503050406030204" pitchFamily="18" charset="0"/>
                            <a:ea typeface="Microsoft YaHei" panose="020B0503020204020204" pitchFamily="34" charset="-122"/>
                          </a:rPr>
                          <m:t>𝑦</m:t>
                        </m:r>
                      </m:e>
                      <m:sub>
                        <m:r>
                          <a:rPr kumimoji="1" lang="en-US" altLang="zh-CN" sz="1800" b="0" i="1" dirty="0" smtClean="0">
                            <a:latin typeface="Cambria Math" panose="02040503050406030204" pitchFamily="18" charset="0"/>
                            <a:ea typeface="Microsoft YaHei" panose="020B0503020204020204" pitchFamily="34" charset="-122"/>
                          </a:rPr>
                          <m:t>𝑛</m:t>
                        </m:r>
                        <m:r>
                          <a:rPr kumimoji="1" lang="en-US" altLang="zh-CN" sz="1800" b="0" i="1" dirty="0" smtClean="0">
                            <a:latin typeface="Cambria Math" panose="02040503050406030204" pitchFamily="18" charset="0"/>
                            <a:ea typeface="Microsoft YaHei" panose="020B0503020204020204" pitchFamily="34" charset="-122"/>
                          </a:rPr>
                          <m:t>+1</m:t>
                        </m:r>
                      </m:sub>
                    </m:sSub>
                  </m:oMath>
                </a14:m>
                <a:r>
                  <a:rPr kumimoji="1" lang="en" altLang="zh-CN" sz="1800" dirty="0">
                    <a:latin typeface="Microsoft YaHei" panose="020B0503020204020204" pitchFamily="34" charset="-122"/>
                    <a:ea typeface="Microsoft YaHei" panose="020B0503020204020204" pitchFamily="34" charset="-122"/>
                  </a:rPr>
                  <a:t> is defined as the set of </a:t>
                </a:r>
                <a14:m>
                  <m:oMath xmlns:m="http://schemas.openxmlformats.org/officeDocument/2006/math">
                    <m:r>
                      <a:rPr kumimoji="1" lang="en" altLang="zh-CN" sz="1800" i="1" dirty="0" smtClean="0">
                        <a:latin typeface="Cambria Math" panose="02040503050406030204" pitchFamily="18" charset="0"/>
                        <a:ea typeface="Microsoft YaHei" panose="020B0503020204020204" pitchFamily="34" charset="-122"/>
                      </a:rPr>
                      <m:t>𝑧</m:t>
                    </m:r>
                    <m:r>
                      <a:rPr kumimoji="1" lang="en" altLang="zh-CN" sz="1800" i="1" dirty="0" smtClean="0">
                        <a:latin typeface="Cambria Math" panose="02040503050406030204" pitchFamily="18" charset="0"/>
                        <a:ea typeface="Microsoft YaHei" panose="020B0503020204020204" pitchFamily="34" charset="-122"/>
                      </a:rPr>
                      <m:t> ∈ </m:t>
                    </m:r>
                    <m:r>
                      <a:rPr kumimoji="1" lang="en" altLang="zh-CN" sz="1800" i="1" dirty="0" smtClean="0">
                        <a:latin typeface="Cambria Math" panose="02040503050406030204" pitchFamily="18" charset="0"/>
                        <a:ea typeface="Cambria Math" panose="02040503050406030204" pitchFamily="18" charset="0"/>
                      </a:rPr>
                      <m:t>ℝ</m:t>
                    </m:r>
                    <m:r>
                      <a:rPr kumimoji="1" lang="en" altLang="zh-CN" sz="1800" i="1" dirty="0" smtClean="0">
                        <a:latin typeface="Cambria Math" panose="02040503050406030204" pitchFamily="18" charset="0"/>
                        <a:ea typeface="Microsoft YaHei" panose="020B0503020204020204" pitchFamily="34" charset="-122"/>
                      </a:rPr>
                      <m:t> </m:t>
                    </m:r>
                  </m:oMath>
                </a14:m>
                <a:r>
                  <a:rPr kumimoji="1" lang="en" altLang="zh-CN" sz="1800" dirty="0">
                    <a:latin typeface="Microsoft YaHei" panose="020B0503020204020204" pitchFamily="34" charset="-122"/>
                    <a:ea typeface="Microsoft YaHei" panose="020B0503020204020204" pitchFamily="34" charset="-122"/>
                  </a:rPr>
                  <a:t>whose </a:t>
                </a:r>
                <a:r>
                  <a:rPr kumimoji="1" lang="en" altLang="zh-CN" sz="1800" dirty="0" err="1">
                    <a:latin typeface="Microsoft YaHei" panose="020B0503020204020204" pitchFamily="34" charset="-122"/>
                    <a:ea typeface="Microsoft YaHei" panose="020B0503020204020204" pitchFamily="34" charset="-122"/>
                  </a:rPr>
                  <a:t>typicalness</a:t>
                </a:r>
                <a:r>
                  <a:rPr kumimoji="1" lang="en" altLang="zh-CN" sz="1800" dirty="0">
                    <a:latin typeface="Microsoft YaHei" panose="020B0503020204020204" pitchFamily="34" charset="-122"/>
                    <a:ea typeface="Microsoft YaHei" panose="020B0503020204020204" pitchFamily="34" charset="-122"/>
                  </a:rPr>
                  <a:t> is sufficiently large. The </a:t>
                </a:r>
                <a:r>
                  <a:rPr kumimoji="1" lang="en" altLang="zh-CN" sz="1800" dirty="0" err="1">
                    <a:latin typeface="Microsoft YaHei" panose="020B0503020204020204" pitchFamily="34" charset="-122"/>
                    <a:ea typeface="Microsoft YaHei" panose="020B0503020204020204" pitchFamily="34" charset="-122"/>
                  </a:rPr>
                  <a:t>typicalness</a:t>
                </a:r>
                <a:r>
                  <a:rPr kumimoji="1" lang="en" altLang="zh-CN" sz="1800" dirty="0">
                    <a:latin typeface="Microsoft YaHei" panose="020B0503020204020204" pitchFamily="34" charset="-122"/>
                    <a:ea typeface="Microsoft YaHei" panose="020B0503020204020204" pitchFamily="34" charset="-122"/>
                  </a:rPr>
                  <a:t> of each </a:t>
                </a:r>
                <a14:m>
                  <m:oMath xmlns:m="http://schemas.openxmlformats.org/officeDocument/2006/math">
                    <m:r>
                      <a:rPr kumimoji="1" lang="en" altLang="zh-CN" sz="1800" i="1" dirty="0" smtClean="0">
                        <a:latin typeface="Cambria Math" panose="02040503050406030204" pitchFamily="18" charset="0"/>
                        <a:ea typeface="Microsoft YaHei" panose="020B0503020204020204" pitchFamily="34" charset="-122"/>
                      </a:rPr>
                      <m:t>𝑧</m:t>
                    </m:r>
                  </m:oMath>
                </a14:m>
                <a:r>
                  <a:rPr kumimoji="1" lang="en" altLang="zh-CN" sz="1800" dirty="0">
                    <a:latin typeface="Microsoft YaHei" panose="020B0503020204020204" pitchFamily="34" charset="-122"/>
                    <a:ea typeface="Microsoft YaHei" panose="020B0503020204020204" pitchFamily="34" charset="-122"/>
                  </a:rPr>
                  <a:t> is defined based on the residuals of the regression model, trained with an augmented training set </a:t>
                </a:r>
                <a14:m>
                  <m:oMath xmlns:m="http://schemas.openxmlformats.org/officeDocument/2006/math">
                    <m:sSub>
                      <m:sSubPr>
                        <m:ctrlPr>
                          <a:rPr kumimoji="1" lang="en" altLang="zh-CN" sz="1800" i="1" dirty="0" smtClean="0">
                            <a:latin typeface="Cambria Math" panose="02040503050406030204" pitchFamily="18" charset="0"/>
                            <a:ea typeface="Microsoft YaHei" panose="020B0503020204020204" pitchFamily="34" charset="-122"/>
                          </a:rPr>
                        </m:ctrlPr>
                      </m:sSubPr>
                      <m:e>
                        <m:r>
                          <a:rPr kumimoji="1" lang="en-US" altLang="zh-CN" sz="1800" b="0" i="1" dirty="0" smtClean="0">
                            <a:latin typeface="Cambria Math" panose="02040503050406030204" pitchFamily="18" charset="0"/>
                            <a:ea typeface="Microsoft YaHei" panose="020B0503020204020204" pitchFamily="34" charset="-122"/>
                          </a:rPr>
                          <m:t>𝐷</m:t>
                        </m:r>
                      </m:e>
                      <m:sub>
                        <m:r>
                          <a:rPr kumimoji="1" lang="en-US" altLang="zh-CN" sz="1800" b="0" i="1" dirty="0" smtClean="0">
                            <a:latin typeface="Cambria Math" panose="02040503050406030204" pitchFamily="18" charset="0"/>
                            <a:ea typeface="Microsoft YaHei" panose="020B0503020204020204" pitchFamily="34" charset="-122"/>
                          </a:rPr>
                          <m:t>𝑛</m:t>
                        </m:r>
                        <m:r>
                          <a:rPr kumimoji="1" lang="en-US" altLang="zh-CN" sz="1800" b="0" i="1" dirty="0" smtClean="0">
                            <a:latin typeface="Cambria Math" panose="02040503050406030204" pitchFamily="18" charset="0"/>
                            <a:ea typeface="Microsoft YaHei" panose="020B0503020204020204" pitchFamily="34" charset="-122"/>
                          </a:rPr>
                          <m:t>+1</m:t>
                        </m:r>
                      </m:sub>
                    </m:sSub>
                    <m:r>
                      <a:rPr kumimoji="1" lang="en" altLang="zh-CN" sz="1800" i="1" dirty="0" smtClean="0">
                        <a:latin typeface="Cambria Math" panose="02040503050406030204" pitchFamily="18" charset="0"/>
                        <a:ea typeface="Microsoft YaHei" panose="020B0503020204020204" pitchFamily="34" charset="-122"/>
                      </a:rPr>
                      <m:t> (</m:t>
                    </m:r>
                    <m:r>
                      <a:rPr kumimoji="1" lang="en" altLang="zh-CN" sz="1800" i="1" dirty="0" smtClean="0">
                        <a:latin typeface="Cambria Math" panose="02040503050406030204" pitchFamily="18" charset="0"/>
                        <a:ea typeface="Microsoft YaHei" panose="020B0503020204020204" pitchFamily="34" charset="-122"/>
                      </a:rPr>
                      <m:t>𝑧</m:t>
                    </m:r>
                    <m:r>
                      <a:rPr kumimoji="1" lang="en" altLang="zh-CN" sz="1800" i="1" dirty="0" smtClean="0">
                        <a:latin typeface="Cambria Math" panose="02040503050406030204" pitchFamily="18" charset="0"/>
                        <a:ea typeface="Microsoft YaHei" panose="020B0503020204020204" pitchFamily="34" charset="-122"/>
                      </a:rPr>
                      <m:t>) =</m:t>
                    </m:r>
                    <m:sSub>
                      <m:sSubPr>
                        <m:ctrlPr>
                          <a:rPr kumimoji="1" lang="en" altLang="zh-CN" sz="1800" i="1" dirty="0" smtClean="0">
                            <a:latin typeface="Cambria Math" panose="02040503050406030204" pitchFamily="18" charset="0"/>
                            <a:ea typeface="Microsoft YaHei" panose="020B0503020204020204" pitchFamily="34" charset="-122"/>
                          </a:rPr>
                        </m:ctrlPr>
                      </m:sSubPr>
                      <m:e>
                        <m:r>
                          <a:rPr kumimoji="1" lang="en-US" altLang="zh-CN" sz="1800" b="0" i="1" dirty="0" smtClean="0">
                            <a:latin typeface="Cambria Math" panose="02040503050406030204" pitchFamily="18" charset="0"/>
                            <a:ea typeface="Microsoft YaHei" panose="020B0503020204020204" pitchFamily="34" charset="-122"/>
                          </a:rPr>
                          <m:t>𝐷</m:t>
                        </m:r>
                      </m:e>
                      <m:sub>
                        <m:r>
                          <a:rPr kumimoji="1" lang="en-US" altLang="zh-CN" sz="1800" b="0" i="1" dirty="0" smtClean="0">
                            <a:latin typeface="Cambria Math" panose="02040503050406030204" pitchFamily="18" charset="0"/>
                            <a:ea typeface="Microsoft YaHei" panose="020B0503020204020204" pitchFamily="34" charset="-122"/>
                          </a:rPr>
                          <m:t>𝑛</m:t>
                        </m:r>
                      </m:sub>
                    </m:sSub>
                    <m:r>
                      <a:rPr kumimoji="1" lang="en" altLang="zh-CN" sz="1800" i="1" dirty="0" smtClean="0">
                        <a:latin typeface="Cambria Math" panose="02040503050406030204" pitchFamily="18" charset="0"/>
                        <a:ea typeface="Microsoft YaHei" panose="020B0503020204020204" pitchFamily="34" charset="-122"/>
                      </a:rPr>
                      <m:t>∪ (</m:t>
                    </m:r>
                    <m:sSub>
                      <m:sSubPr>
                        <m:ctrlPr>
                          <a:rPr kumimoji="1" lang="en" altLang="zh-CN" sz="1800" i="1" dirty="0" smtClean="0">
                            <a:latin typeface="Cambria Math" panose="02040503050406030204" pitchFamily="18" charset="0"/>
                            <a:ea typeface="Microsoft YaHei" panose="020B0503020204020204" pitchFamily="34" charset="-122"/>
                          </a:rPr>
                        </m:ctrlPr>
                      </m:sSubPr>
                      <m:e>
                        <m:r>
                          <a:rPr kumimoji="1" lang="en-US" altLang="zh-CN" sz="1800" b="0" i="1" dirty="0" smtClean="0">
                            <a:latin typeface="Cambria Math" panose="02040503050406030204" pitchFamily="18" charset="0"/>
                            <a:ea typeface="Microsoft YaHei" panose="020B0503020204020204" pitchFamily="34" charset="-122"/>
                          </a:rPr>
                          <m:t>𝑥</m:t>
                        </m:r>
                      </m:e>
                      <m:sub>
                        <m:r>
                          <a:rPr kumimoji="1" lang="en-US" altLang="zh-CN" sz="1800" b="0" i="1" dirty="0" smtClean="0">
                            <a:latin typeface="Cambria Math" panose="02040503050406030204" pitchFamily="18" charset="0"/>
                            <a:ea typeface="Microsoft YaHei" panose="020B0503020204020204" pitchFamily="34" charset="-122"/>
                          </a:rPr>
                          <m:t>𝑛</m:t>
                        </m:r>
                        <m:r>
                          <a:rPr kumimoji="1" lang="en-US" altLang="zh-CN" sz="1800" b="0" i="1" dirty="0" smtClean="0">
                            <a:latin typeface="Cambria Math" panose="02040503050406030204" pitchFamily="18" charset="0"/>
                            <a:ea typeface="Microsoft YaHei" panose="020B0503020204020204" pitchFamily="34" charset="-122"/>
                          </a:rPr>
                          <m:t>+1</m:t>
                        </m:r>
                      </m:sub>
                    </m:sSub>
                    <m:r>
                      <a:rPr kumimoji="1" lang="en" altLang="zh-CN" sz="1800" i="1" dirty="0" smtClean="0">
                        <a:latin typeface="Cambria Math" panose="02040503050406030204" pitchFamily="18" charset="0"/>
                        <a:ea typeface="Microsoft YaHei" panose="020B0503020204020204" pitchFamily="34" charset="-122"/>
                      </a:rPr>
                      <m:t>, </m:t>
                    </m:r>
                    <m:r>
                      <a:rPr kumimoji="1" lang="en" altLang="zh-CN" sz="1800" i="1" dirty="0" smtClean="0">
                        <a:latin typeface="Cambria Math" panose="02040503050406030204" pitchFamily="18" charset="0"/>
                        <a:ea typeface="Microsoft YaHei" panose="020B0503020204020204" pitchFamily="34" charset="-122"/>
                      </a:rPr>
                      <m:t>𝑧</m:t>
                    </m:r>
                    <m:r>
                      <a:rPr kumimoji="1" lang="en" altLang="zh-CN" sz="1800" i="1" dirty="0" smtClean="0">
                        <a:latin typeface="Cambria Math" panose="02040503050406030204" pitchFamily="18" charset="0"/>
                        <a:ea typeface="Microsoft YaHei" panose="020B0503020204020204" pitchFamily="34" charset="-122"/>
                      </a:rPr>
                      <m:t>). </m:t>
                    </m:r>
                  </m:oMath>
                </a14:m>
                <a:r>
                  <a:rPr kumimoji="1" lang="en" altLang="zh-CN" sz="1800" dirty="0">
                    <a:latin typeface="Microsoft YaHei" panose="020B0503020204020204" pitchFamily="34" charset="-122"/>
                    <a:ea typeface="Microsoft YaHei" panose="020B0503020204020204" pitchFamily="34" charset="-122"/>
                  </a:rPr>
                  <a:t>On average, prediction sets constructed within a conformal prediction framework are shown to have a desirable coverage property, as long as the training instances </a:t>
                </a:r>
                <a14:m>
                  <m:oMath xmlns:m="http://schemas.openxmlformats.org/officeDocument/2006/math">
                    <m:sSub>
                      <m:sSubPr>
                        <m:ctrlPr>
                          <a:rPr kumimoji="1" lang="en" altLang="zh-CN" sz="1800" i="1" dirty="0" smtClean="0">
                            <a:latin typeface="Cambria Math" panose="02040503050406030204" pitchFamily="18" charset="0"/>
                            <a:ea typeface="Microsoft YaHei" panose="020B0503020204020204" pitchFamily="34" charset="-122"/>
                          </a:rPr>
                        </m:ctrlPr>
                      </m:sSubPr>
                      <m:e>
                        <m:r>
                          <a:rPr kumimoji="1" lang="en" altLang="zh-CN" sz="1800" i="1" dirty="0" smtClean="0">
                            <a:latin typeface="Cambria Math" panose="02040503050406030204" pitchFamily="18" charset="0"/>
                            <a:ea typeface="Microsoft YaHei" panose="020B0503020204020204" pitchFamily="34" charset="-122"/>
                          </a:rPr>
                          <m:t>{(</m:t>
                        </m:r>
                        <m:r>
                          <a:rPr kumimoji="1" lang="en" altLang="zh-CN" sz="1800" i="1" dirty="0" smtClean="0">
                            <a:latin typeface="Cambria Math" panose="02040503050406030204" pitchFamily="18" charset="0"/>
                            <a:ea typeface="Microsoft YaHei" panose="020B0503020204020204" pitchFamily="34" charset="-122"/>
                          </a:rPr>
                          <m:t>𝑥𝑖</m:t>
                        </m:r>
                        <m:r>
                          <a:rPr kumimoji="1" lang="en" altLang="zh-CN" sz="1800" i="1" dirty="0" smtClean="0">
                            <a:latin typeface="Cambria Math" panose="02040503050406030204" pitchFamily="18" charset="0"/>
                            <a:ea typeface="Microsoft YaHei" panose="020B0503020204020204" pitchFamily="34" charset="-122"/>
                          </a:rPr>
                          <m:t>, </m:t>
                        </m:r>
                        <m:r>
                          <a:rPr kumimoji="1" lang="en" altLang="zh-CN" sz="1800" i="1" dirty="0" err="1" smtClean="0">
                            <a:latin typeface="Cambria Math" panose="02040503050406030204" pitchFamily="18" charset="0"/>
                            <a:ea typeface="Microsoft YaHei" panose="020B0503020204020204" pitchFamily="34" charset="-122"/>
                          </a:rPr>
                          <m:t>𝑦𝑖</m:t>
                        </m:r>
                        <m:r>
                          <a:rPr kumimoji="1" lang="en" altLang="zh-CN" sz="1800" i="1" dirty="0" smtClean="0">
                            <a:latin typeface="Cambria Math" panose="02040503050406030204" pitchFamily="18" charset="0"/>
                            <a:ea typeface="Microsoft YaHei" panose="020B0503020204020204" pitchFamily="34" charset="-122"/>
                          </a:rPr>
                          <m:t>)}</m:t>
                        </m:r>
                      </m:e>
                      <m:sub>
                        <m:r>
                          <a:rPr kumimoji="1" lang="en-US" altLang="zh-CN" sz="1800" b="0" i="1" dirty="0" smtClean="0">
                            <a:latin typeface="Cambria Math" panose="02040503050406030204" pitchFamily="18" charset="0"/>
                            <a:ea typeface="Microsoft YaHei" panose="020B0503020204020204" pitchFamily="34" charset="-122"/>
                          </a:rPr>
                          <m:t>𝑛</m:t>
                        </m:r>
                        <m:r>
                          <a:rPr kumimoji="1" lang="en-US" altLang="zh-CN" sz="1800" b="0" i="1" dirty="0" smtClean="0">
                            <a:latin typeface="Cambria Math" panose="02040503050406030204" pitchFamily="18" charset="0"/>
                            <a:ea typeface="Microsoft YaHei" panose="020B0503020204020204" pitchFamily="34" charset="-122"/>
                          </a:rPr>
                          <m:t>+1</m:t>
                        </m:r>
                      </m:sub>
                    </m:sSub>
                    <m:r>
                      <a:rPr kumimoji="1" lang="en" altLang="zh-CN" sz="1800" i="1" dirty="0" smtClean="0">
                        <a:latin typeface="Cambria Math" panose="02040503050406030204" pitchFamily="18" charset="0"/>
                        <a:ea typeface="Microsoft YaHei" panose="020B0503020204020204" pitchFamily="34" charset="-122"/>
                      </a:rPr>
                      <m:t> </m:t>
                    </m:r>
                  </m:oMath>
                </a14:m>
                <a:r>
                  <a:rPr kumimoji="1" lang="en" altLang="zh-CN" sz="1800" dirty="0">
                    <a:latin typeface="Microsoft YaHei" panose="020B0503020204020204" pitchFamily="34" charset="-122"/>
                    <a:ea typeface="Microsoft YaHei" panose="020B0503020204020204" pitchFamily="34" charset="-122"/>
                  </a:rPr>
                  <a:t>with respect to the training instances.</a:t>
                </a:r>
              </a:p>
              <a:p>
                <a:pPr marL="0" indent="0">
                  <a:lnSpc>
                    <a:spcPct val="125000"/>
                  </a:lnSpc>
                  <a:buNone/>
                </a:pPr>
                <a:r>
                  <a:rPr kumimoji="1" lang="en" altLang="zh-CN" sz="1800" dirty="0">
                    <a:latin typeface="Microsoft YaHei" panose="020B0503020204020204" pitchFamily="34" charset="-122"/>
                    <a:ea typeface="Microsoft YaHei" panose="020B0503020204020204" pitchFamily="34" charset="-122"/>
                  </a:rPr>
                  <a:t>Despite these attractive properties, the computation of conformal prediction sets has been intractable since one needs to fit infinitely many regression models with an augmented training set </a:t>
                </a:r>
                <a14:m>
                  <m:oMath xmlns:m="http://schemas.openxmlformats.org/officeDocument/2006/math">
                    <m:sSub>
                      <m:sSubPr>
                        <m:ctrlPr>
                          <a:rPr kumimoji="1" lang="en" altLang="zh-CN" sz="1800" i="1" dirty="0" smtClean="0">
                            <a:latin typeface="Cambria Math" panose="02040503050406030204" pitchFamily="18" charset="0"/>
                            <a:ea typeface="Microsoft YaHei" panose="020B0503020204020204" pitchFamily="34" charset="-122"/>
                          </a:rPr>
                        </m:ctrlPr>
                      </m:sSubPr>
                      <m:e>
                        <m:r>
                          <a:rPr kumimoji="1" lang="en-US" altLang="zh-CN" sz="1800" b="0" i="1" dirty="0" smtClean="0">
                            <a:latin typeface="Cambria Math" panose="02040503050406030204" pitchFamily="18" charset="0"/>
                            <a:ea typeface="Microsoft YaHei" panose="020B0503020204020204" pitchFamily="34" charset="-122"/>
                          </a:rPr>
                          <m:t>𝐷</m:t>
                        </m:r>
                      </m:e>
                      <m:sub>
                        <m:r>
                          <a:rPr kumimoji="1" lang="en-US" altLang="zh-CN" sz="1800" b="0" i="1" dirty="0" smtClean="0">
                            <a:latin typeface="Cambria Math" panose="02040503050406030204" pitchFamily="18" charset="0"/>
                            <a:ea typeface="Microsoft YaHei" panose="020B0503020204020204" pitchFamily="34" charset="-122"/>
                          </a:rPr>
                          <m:t>𝑛</m:t>
                        </m:r>
                        <m:r>
                          <a:rPr kumimoji="1" lang="en-US" altLang="zh-CN" sz="1800" b="0" i="1" dirty="0" smtClean="0">
                            <a:latin typeface="Cambria Math" panose="02040503050406030204" pitchFamily="18" charset="0"/>
                            <a:ea typeface="Microsoft YaHei" panose="020B0503020204020204" pitchFamily="34" charset="-122"/>
                          </a:rPr>
                          <m:t>+1</m:t>
                        </m:r>
                      </m:sub>
                    </m:sSub>
                    <m:r>
                      <a:rPr kumimoji="1" lang="en" altLang="zh-CN" sz="1800" i="1" dirty="0" smtClean="0">
                        <a:latin typeface="Cambria Math" panose="02040503050406030204" pitchFamily="18" charset="0"/>
                        <a:ea typeface="Microsoft YaHei" panose="020B0503020204020204" pitchFamily="34" charset="-122"/>
                      </a:rPr>
                      <m:t> (</m:t>
                    </m:r>
                    <m:r>
                      <a:rPr kumimoji="1" lang="en" altLang="zh-CN" sz="1800" i="1" dirty="0" smtClean="0">
                        <a:latin typeface="Cambria Math" panose="02040503050406030204" pitchFamily="18" charset="0"/>
                        <a:ea typeface="Microsoft YaHei" panose="020B0503020204020204" pitchFamily="34" charset="-122"/>
                      </a:rPr>
                      <m:t>𝑧</m:t>
                    </m:r>
                    <m:r>
                      <a:rPr kumimoji="1" lang="en" altLang="zh-CN" sz="1800" i="1" dirty="0" smtClean="0">
                        <a:latin typeface="Cambria Math" panose="02040503050406030204" pitchFamily="18" charset="0"/>
                        <a:ea typeface="Microsoft YaHei" panose="020B0503020204020204" pitchFamily="34" charset="-122"/>
                      </a:rPr>
                      <m:t>) </m:t>
                    </m:r>
                  </m:oMath>
                </a14:m>
                <a:r>
                  <a:rPr kumimoji="1" lang="en" altLang="zh-CN" sz="1800" dirty="0">
                    <a:latin typeface="Microsoft YaHei" panose="020B0503020204020204" pitchFamily="34" charset="-122"/>
                    <a:ea typeface="Microsoft YaHei" panose="020B0503020204020204" pitchFamily="34" charset="-122"/>
                  </a:rPr>
                  <a:t>,for all possible </a:t>
                </a:r>
                <a14:m>
                  <m:oMath xmlns:m="http://schemas.openxmlformats.org/officeDocument/2006/math">
                    <m:r>
                      <a:rPr kumimoji="1" lang="en" altLang="zh-CN" sz="1800" i="1" dirty="0" smtClean="0">
                        <a:latin typeface="Cambria Math" panose="02040503050406030204" pitchFamily="18" charset="0"/>
                        <a:ea typeface="Microsoft YaHei" panose="020B0503020204020204" pitchFamily="34" charset="-122"/>
                      </a:rPr>
                      <m:t>𝑧</m:t>
                    </m:r>
                    <m:r>
                      <a:rPr kumimoji="1" lang="en" altLang="zh-CN" sz="1800" i="1" dirty="0" smtClean="0">
                        <a:latin typeface="Cambria Math" panose="02040503050406030204" pitchFamily="18" charset="0"/>
                        <a:ea typeface="Microsoft YaHei" panose="020B0503020204020204" pitchFamily="34" charset="-122"/>
                      </a:rPr>
                      <m:t> ∈ </m:t>
                    </m:r>
                    <m:r>
                      <a:rPr kumimoji="1" lang="en" altLang="zh-CN" sz="1800" i="1" dirty="0" smtClean="0">
                        <a:latin typeface="Cambria Math" panose="02040503050406030204" pitchFamily="18" charset="0"/>
                        <a:ea typeface="Cambria Math" panose="02040503050406030204" pitchFamily="18" charset="0"/>
                      </a:rPr>
                      <m:t>ℝ</m:t>
                    </m:r>
                    <m:r>
                      <a:rPr kumimoji="1" lang="en" altLang="zh-CN" sz="1800" i="1" dirty="0" smtClean="0">
                        <a:latin typeface="Cambria Math" panose="02040503050406030204" pitchFamily="18" charset="0"/>
                        <a:ea typeface="Microsoft YaHei" panose="020B0503020204020204" pitchFamily="34" charset="-122"/>
                      </a:rPr>
                      <m:t> </m:t>
                    </m:r>
                  </m:oMath>
                </a14:m>
                <a:r>
                  <a:rPr kumimoji="1" lang="en" altLang="zh-CN" sz="1800" dirty="0">
                    <a:latin typeface="Microsoft YaHei" panose="020B0503020204020204" pitchFamily="34" charset="-122"/>
                    <a:ea typeface="Microsoft YaHei" panose="020B0503020204020204" pitchFamily="34" charset="-122"/>
                  </a:rPr>
                  <a:t>. Except for simple regression estimators with quadratic where an explicit and exact solution of the model parameter can be written as a piece of a linear function in the observation vectors, the computation of the full and exact conformal set for the general regression problem is challenging and still open.</a:t>
                </a:r>
              </a:p>
              <a:p>
                <a:pPr marL="0" indent="0">
                  <a:lnSpc>
                    <a:spcPct val="125000"/>
                  </a:lnSpc>
                  <a:buNone/>
                </a:pPr>
                <a:endParaRPr kumimoji="1" lang="en" altLang="zh-CN" sz="18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3778147"/>
              </a:xfrm>
              <a:blipFill>
                <a:blip r:embed="rId2"/>
                <a:stretch>
                  <a:fillRect l="-483" r="-362" b="-1610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278525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515600"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Introduction-Contributions</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3778147"/>
              </a:xfrm>
            </p:spPr>
            <p:txBody>
              <a:bodyPr>
                <a:noAutofit/>
              </a:bodyPr>
              <a:lstStyle/>
              <a:p>
                <a:pPr marL="0" indent="0">
                  <a:lnSpc>
                    <a:spcPct val="125000"/>
                  </a:lnSpc>
                  <a:buNone/>
                </a:pPr>
                <a:r>
                  <a:rPr kumimoji="1" lang="en" altLang="zh-CN" sz="1800" dirty="0">
                    <a:latin typeface="Microsoft YaHei" panose="020B0503020204020204" pitchFamily="34" charset="-122"/>
                    <a:ea typeface="Microsoft YaHei" panose="020B0503020204020204" pitchFamily="34" charset="-122"/>
                  </a:rPr>
                  <a:t>We propose a general method to compute the full conformal prediction set for a wider class of regression estimators. The main novelties are summarized in the following points:</a:t>
                </a:r>
              </a:p>
              <a:p>
                <a:pPr marL="0" indent="0">
                  <a:lnSpc>
                    <a:spcPct val="125000"/>
                  </a:lnSpc>
                  <a:buNone/>
                </a:pPr>
                <a:r>
                  <a:rPr kumimoji="1" lang="en" altLang="zh-CN" sz="1800" dirty="0">
                    <a:latin typeface="Microsoft YaHei" panose="020B0503020204020204" pitchFamily="34" charset="-122"/>
                    <a:ea typeface="Microsoft YaHei" panose="020B0503020204020204" pitchFamily="34" charset="-122"/>
                  </a:rPr>
                  <a:t>We introduce a new </a:t>
                </a:r>
                <a:r>
                  <a:rPr kumimoji="1" lang="en" altLang="zh-CN" sz="1800" dirty="0" err="1">
                    <a:latin typeface="Microsoft YaHei" panose="020B0503020204020204" pitchFamily="34" charset="-122"/>
                    <a:ea typeface="Microsoft YaHei" panose="020B0503020204020204" pitchFamily="34" charset="-122"/>
                  </a:rPr>
                  <a:t>homotopy</a:t>
                </a:r>
                <a:r>
                  <a:rPr kumimoji="1" lang="en" altLang="zh-CN" sz="1800" dirty="0">
                    <a:latin typeface="Microsoft YaHei" panose="020B0503020204020204" pitchFamily="34" charset="-122"/>
                    <a:ea typeface="Microsoft YaHei" panose="020B0503020204020204" pitchFamily="34" charset="-122"/>
                  </a:rPr>
                  <a:t> continuation technique, which can efficiently update an approximate solution with tolerance </a:t>
                </a:r>
                <a14:m>
                  <m:oMath xmlns:m="http://schemas.openxmlformats.org/officeDocument/2006/math">
                    <m:r>
                      <a:rPr kumimoji="1" lang="en" altLang="zh-CN" sz="1800" i="1" dirty="0" smtClean="0">
                        <a:latin typeface="Cambria Math" panose="02040503050406030204" pitchFamily="18" charset="0"/>
                        <a:ea typeface="Cambria Math" panose="02040503050406030204" pitchFamily="18" charset="0"/>
                      </a:rPr>
                      <m:t>𝜖</m:t>
                    </m:r>
                    <m:r>
                      <a:rPr kumimoji="1" lang="en" altLang="zh-CN" sz="1800" i="1" dirty="0" smtClean="0">
                        <a:latin typeface="Cambria Math" panose="02040503050406030204" pitchFamily="18" charset="0"/>
                        <a:ea typeface="Cambria Math" panose="02040503050406030204" pitchFamily="18" charset="0"/>
                      </a:rPr>
                      <m:t>&gt;0</m:t>
                    </m:r>
                  </m:oMath>
                </a14:m>
                <a:r>
                  <a:rPr kumimoji="1" lang="en" altLang="zh-CN" sz="1800" dirty="0">
                    <a:latin typeface="Microsoft YaHei" panose="020B0503020204020204" pitchFamily="34" charset="-122"/>
                    <a:ea typeface="Microsoft YaHei" panose="020B0503020204020204" pitchFamily="34" charset="-122"/>
                  </a:rPr>
                  <a:t>, when the data are streamed sequentially. For this, we show that the variation of the optimization error only depends on the loss on the new input data. Thus, exploiting the regularity of the loss, we can provide a range of observations for which an approximate solution is still valid. This allows us to approximately fit infinitely many regression models for all possible z in a pre-selected range </a:t>
                </a:r>
                <a14:m>
                  <m:oMath xmlns:m="http://schemas.openxmlformats.org/officeDocument/2006/math">
                    <m:r>
                      <a:rPr kumimoji="1" lang="en" altLang="zh-CN" sz="1800" i="1" dirty="0" smtClean="0">
                        <a:latin typeface="Cambria Math" panose="02040503050406030204" pitchFamily="18" charset="0"/>
                        <a:ea typeface="Microsoft YaHei" panose="020B0503020204020204" pitchFamily="34" charset="-122"/>
                      </a:rPr>
                      <m:t>[</m:t>
                    </m:r>
                    <m:sSub>
                      <m:sSubPr>
                        <m:ctrlPr>
                          <a:rPr kumimoji="1" lang="en" altLang="zh-CN" sz="1800" i="1" dirty="0" smtClean="0">
                            <a:latin typeface="Cambria Math" panose="02040503050406030204" pitchFamily="18" charset="0"/>
                            <a:ea typeface="Microsoft YaHei" panose="020B0503020204020204" pitchFamily="34" charset="-122"/>
                          </a:rPr>
                        </m:ctrlPr>
                      </m:sSubPr>
                      <m:e>
                        <m:r>
                          <a:rPr kumimoji="1" lang="en" altLang="zh-CN" sz="1800" i="1" dirty="0" smtClean="0">
                            <a:latin typeface="Cambria Math" panose="02040503050406030204" pitchFamily="18" charset="0"/>
                            <a:ea typeface="Microsoft YaHei" panose="020B0503020204020204" pitchFamily="34" charset="-122"/>
                          </a:rPr>
                          <m:t>𝑦</m:t>
                        </m:r>
                      </m:e>
                      <m:sub>
                        <m:r>
                          <a:rPr kumimoji="1" lang="en" altLang="zh-CN" sz="1800" i="1" dirty="0" smtClean="0">
                            <a:latin typeface="Cambria Math" panose="02040503050406030204" pitchFamily="18" charset="0"/>
                            <a:ea typeface="Microsoft YaHei" panose="020B0503020204020204" pitchFamily="34" charset="-122"/>
                          </a:rPr>
                          <m:t>𝑚𝑖𝑛</m:t>
                        </m:r>
                      </m:sub>
                    </m:sSub>
                    <m:r>
                      <a:rPr kumimoji="1" lang="en" altLang="zh-CN" sz="1800" i="1" dirty="0" smtClean="0">
                        <a:latin typeface="Cambria Math" panose="02040503050406030204" pitchFamily="18" charset="0"/>
                        <a:ea typeface="Microsoft YaHei" panose="020B0503020204020204" pitchFamily="34" charset="-122"/>
                      </a:rPr>
                      <m:t>,</m:t>
                    </m:r>
                    <m:sSub>
                      <m:sSubPr>
                        <m:ctrlPr>
                          <a:rPr kumimoji="1" lang="en" altLang="zh-CN" sz="1800" i="1" dirty="0" smtClean="0">
                            <a:latin typeface="Cambria Math" panose="02040503050406030204" pitchFamily="18" charset="0"/>
                            <a:ea typeface="Microsoft YaHei" panose="020B0503020204020204" pitchFamily="34" charset="-122"/>
                          </a:rPr>
                        </m:ctrlPr>
                      </m:sSubPr>
                      <m:e>
                        <m:r>
                          <a:rPr kumimoji="1" lang="en" altLang="zh-CN" sz="1800" i="1" dirty="0" smtClean="0">
                            <a:latin typeface="Cambria Math" panose="02040503050406030204" pitchFamily="18" charset="0"/>
                            <a:ea typeface="Microsoft YaHei" panose="020B0503020204020204" pitchFamily="34" charset="-122"/>
                          </a:rPr>
                          <m:t>𝑦</m:t>
                        </m:r>
                      </m:e>
                      <m:sub>
                        <m:r>
                          <a:rPr kumimoji="1" lang="en-US" altLang="zh-CN" sz="1800" b="0" i="1" dirty="0" smtClean="0">
                            <a:latin typeface="Cambria Math" panose="02040503050406030204" pitchFamily="18" charset="0"/>
                            <a:ea typeface="Microsoft YaHei" panose="020B0503020204020204" pitchFamily="34" charset="-122"/>
                          </a:rPr>
                          <m:t>𝑚𝑎𝑥</m:t>
                        </m:r>
                      </m:sub>
                    </m:sSub>
                    <m:r>
                      <a:rPr kumimoji="1" lang="en" altLang="zh-CN" sz="1800" i="1" dirty="0" smtClean="0">
                        <a:latin typeface="Cambria Math" panose="02040503050406030204" pitchFamily="18" charset="0"/>
                        <a:ea typeface="Microsoft YaHei" panose="020B0503020204020204" pitchFamily="34" charset="-122"/>
                      </a:rPr>
                      <m:t>]</m:t>
                    </m:r>
                  </m:oMath>
                </a14:m>
                <a:r>
                  <a:rPr kumimoji="1" lang="en" altLang="zh-CN" sz="1800" dirty="0">
                    <a:latin typeface="Microsoft YaHei" panose="020B0503020204020204" pitchFamily="34" charset="-122"/>
                    <a:ea typeface="Microsoft YaHei" panose="020B0503020204020204" pitchFamily="34" charset="-122"/>
                  </a:rPr>
                  <a:t>, using only a finite number of candidate </a:t>
                </a:r>
                <a14:m>
                  <m:oMath xmlns:m="http://schemas.openxmlformats.org/officeDocument/2006/math">
                    <m:r>
                      <a:rPr kumimoji="1" lang="en" altLang="zh-CN" sz="1800" i="1" dirty="0" smtClean="0">
                        <a:latin typeface="Cambria Math" panose="02040503050406030204" pitchFamily="18" charset="0"/>
                        <a:ea typeface="Microsoft YaHei" panose="020B0503020204020204" pitchFamily="34" charset="-122"/>
                      </a:rPr>
                      <m:t>𝑧</m:t>
                    </m:r>
                  </m:oMath>
                </a14:m>
                <a:r>
                  <a:rPr kumimoji="1" lang="en" altLang="zh-CN" sz="1800" dirty="0">
                    <a:latin typeface="Microsoft YaHei" panose="020B0503020204020204" pitchFamily="34" charset="-122"/>
                    <a:ea typeface="Microsoft YaHei" panose="020B0503020204020204" pitchFamily="34" charset="-122"/>
                  </a:rPr>
                  <a:t>. For example, when the loss function is smooth, the number of model fittings required for constructing the prediction set is </a:t>
                </a:r>
                <a14:m>
                  <m:oMath xmlns:m="http://schemas.openxmlformats.org/officeDocument/2006/math">
                    <m:r>
                      <a:rPr kumimoji="1" lang="en-US" altLang="zh-CN" sz="1800" b="0" i="1" smtClean="0">
                        <a:latin typeface="Cambria Math" panose="02040503050406030204" pitchFamily="18" charset="0"/>
                        <a:ea typeface="Microsoft YaHei" panose="020B0503020204020204" pitchFamily="34" charset="-122"/>
                      </a:rPr>
                      <m:t>𝑂</m:t>
                    </m:r>
                    <m:r>
                      <a:rPr kumimoji="1" lang="en-US" altLang="zh-CN" sz="1800" b="0" i="1" smtClean="0">
                        <a:latin typeface="Cambria Math" panose="02040503050406030204" pitchFamily="18" charset="0"/>
                        <a:ea typeface="Microsoft YaHei" panose="020B0503020204020204" pitchFamily="34" charset="-122"/>
                      </a:rPr>
                      <m:t>(1/</m:t>
                    </m:r>
                    <m:rad>
                      <m:radPr>
                        <m:degHide m:val="on"/>
                        <m:ctrlPr>
                          <a:rPr kumimoji="1" lang="en-US" altLang="zh-CN" sz="1800" b="0" i="1" smtClean="0">
                            <a:latin typeface="Cambria Math" panose="02040503050406030204" pitchFamily="18" charset="0"/>
                            <a:ea typeface="Microsoft YaHei" panose="020B0503020204020204" pitchFamily="34" charset="-122"/>
                          </a:rPr>
                        </m:ctrlPr>
                      </m:radPr>
                      <m:deg/>
                      <m:e>
                        <m:r>
                          <a:rPr kumimoji="1" lang="en-US" altLang="zh-CN" sz="1800" b="0" i="1" smtClean="0">
                            <a:latin typeface="Cambria Math" panose="02040503050406030204" pitchFamily="18" charset="0"/>
                            <a:ea typeface="Cambria Math" panose="02040503050406030204" pitchFamily="18" charset="0"/>
                          </a:rPr>
                          <m:t>𝜖</m:t>
                        </m:r>
                      </m:e>
                    </m:rad>
                    <m:r>
                      <a:rPr kumimoji="1" lang="en-US" altLang="zh-CN" sz="1800" b="0" i="1" smtClean="0">
                        <a:latin typeface="Cambria Math" panose="02040503050406030204" pitchFamily="18" charset="0"/>
                        <a:ea typeface="Microsoft YaHei" panose="020B0503020204020204" pitchFamily="34" charset="-122"/>
                      </a:rPr>
                      <m:t>)</m:t>
                    </m:r>
                  </m:oMath>
                </a14:m>
                <a:r>
                  <a:rPr kumimoji="1" lang="en" altLang="zh-CN" sz="1800" dirty="0">
                    <a:latin typeface="Microsoft YaHei" panose="020B0503020204020204" pitchFamily="34" charset="-122"/>
                    <a:ea typeface="Microsoft YaHei" panose="020B0503020204020204" pitchFamily="34" charset="-122"/>
                  </a:rPr>
                  <a:t>.</a:t>
                </a:r>
              </a:p>
              <a:p>
                <a:pPr marL="0" indent="0">
                  <a:lnSpc>
                    <a:spcPct val="125000"/>
                  </a:lnSpc>
                  <a:buNone/>
                </a:pPr>
                <a:endParaRPr kumimoji="1" lang="en" altLang="zh-CN" sz="18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3778147"/>
              </a:xfrm>
              <a:blipFill>
                <a:blip r:embed="rId3"/>
                <a:stretch>
                  <a:fillRect l="-483"/>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653452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515600"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Introduction-Contributions</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3778147"/>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Exploiting the approximation error bounds of the proposed </a:t>
                </a:r>
                <a:r>
                  <a:rPr kumimoji="1" lang="en" altLang="zh-CN" sz="2000" dirty="0" err="1">
                    <a:latin typeface="Microsoft YaHei" panose="020B0503020204020204" pitchFamily="34" charset="-122"/>
                    <a:ea typeface="Microsoft YaHei" panose="020B0503020204020204" pitchFamily="34" charset="-122"/>
                  </a:rPr>
                  <a:t>homotopy</a:t>
                </a:r>
                <a:r>
                  <a:rPr kumimoji="1" lang="en" altLang="zh-CN" sz="2000" dirty="0">
                    <a:latin typeface="Microsoft YaHei" panose="020B0503020204020204" pitchFamily="34" charset="-122"/>
                    <a:ea typeface="Microsoft YaHei" panose="020B0503020204020204" pitchFamily="34" charset="-122"/>
                  </a:rPr>
                  <a:t> continuation method, we can construct the prediction set based on the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r>
                      <a:rPr kumimoji="1" lang="en" altLang="zh-CN" sz="200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𝑠𝑜𝑙𝑢𝑡𝑖𝑜𝑛</m:t>
                    </m:r>
                  </m:oMath>
                </a14:m>
                <a:r>
                  <a:rPr kumimoji="1" lang="en" altLang="zh-CN" sz="2000" dirty="0">
                    <a:latin typeface="Microsoft YaHei" panose="020B0503020204020204" pitchFamily="34" charset="-122"/>
                    <a:ea typeface="Microsoft YaHei" panose="020B0503020204020204" pitchFamily="34" charset="-122"/>
                  </a:rPr>
                  <a:t>, which satisfies the same valid coverage properties under the same mild assumptions as the conformal prediction framework. When the approximation tolerance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𝜖</m:t>
                    </m:r>
                  </m:oMath>
                </a14:m>
                <a:r>
                  <a:rPr kumimoji="1" lang="en" altLang="zh-CN" sz="2000" dirty="0">
                    <a:latin typeface="Microsoft YaHei" panose="020B0503020204020204" pitchFamily="34" charset="-122"/>
                    <a:ea typeface="Microsoft YaHei" panose="020B0503020204020204" pitchFamily="34" charset="-122"/>
                  </a:rPr>
                  <a:t> decreases to 0, the prediction set converges to the exact conformal prediction set which would be obtained by fitting an infinitely large number of regression models. Furthermore, if the loss function of the regression estimator is smooth and some other regularity conditions are satisfied, the prediction set constructed by the proposed method is shown to contain the exact conformal prediction set.</a:t>
                </a: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3778147"/>
              </a:xfrm>
              <a:blipFill>
                <a:blip r:embed="rId3"/>
                <a:stretch>
                  <a:fillRect l="-603" r="-96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112830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515600"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Background</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3778147"/>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We consider the framework of regularized empirical risk minimization with a convex loss function </a:t>
                </a:r>
                <a14:m>
                  <m:oMath xmlns:m="http://schemas.openxmlformats.org/officeDocument/2006/math">
                    <m:r>
                      <a:rPr kumimoji="1" lang="en-US" altLang="zh-CN" sz="2000" b="0" i="1" dirty="0" smtClean="0">
                        <a:latin typeface="Cambria Math" panose="02040503050406030204" pitchFamily="18" charset="0"/>
                        <a:ea typeface="Cambria Math" panose="02040503050406030204" pitchFamily="18" charset="0"/>
                      </a:rPr>
                      <m:t>ℓ</m:t>
                    </m:r>
                    <m:r>
                      <a:rPr kumimoji="1" lang="en-US" altLang="zh-CN" sz="2000" b="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Cambria Math" panose="02040503050406030204" pitchFamily="18" charset="0"/>
                      </a:rPr>
                      <m:t>ℝ</m:t>
                    </m:r>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ℝ</m:t>
                    </m:r>
                    <m:r>
                      <a:rPr kumimoji="1" lang="en" altLang="zh-CN" sz="2000" dirty="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ℝ</m:t>
                    </m:r>
                  </m:oMath>
                </a14:m>
                <a:r>
                  <a:rPr kumimoji="1" lang="en" altLang="zh-CN" sz="2000" dirty="0">
                    <a:latin typeface="Microsoft YaHei" panose="020B0503020204020204" pitchFamily="34" charset="-122"/>
                    <a:ea typeface="Microsoft YaHei" panose="020B0503020204020204" pitchFamily="34" charset="-122"/>
                  </a:rPr>
                  <a:t>, a convex </a:t>
                </a:r>
                <a:r>
                  <a:rPr kumimoji="1" lang="en" altLang="zh-CN" sz="2000" dirty="0" err="1">
                    <a:latin typeface="Microsoft YaHei" panose="020B0503020204020204" pitchFamily="34" charset="-122"/>
                    <a:ea typeface="Microsoft YaHei" panose="020B0503020204020204" pitchFamily="34" charset="-122"/>
                  </a:rPr>
                  <a:t>regularizer</a:t>
                </a:r>
                <a:r>
                  <a:rPr kumimoji="1" lang="en" altLang="zh-CN" sz="2000" dirty="0">
                    <a:latin typeface="Microsoft YaHei" panose="020B0503020204020204" pitchFamily="34" charset="-122"/>
                    <a:ea typeface="Microsoft YaHei" panose="020B0503020204020204" pitchFamily="34" charset="-122"/>
                  </a:rPr>
                  <a:t>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Ω :</m:t>
                    </m:r>
                    <m:r>
                      <a:rPr kumimoji="1" lang="en-US" altLang="zh-CN" sz="2000" b="0" i="1" dirty="0" smtClean="0">
                        <a:latin typeface="Cambria Math" panose="02040503050406030204" pitchFamily="18" charset="0"/>
                        <a:ea typeface="Cambria Math" panose="02040503050406030204" pitchFamily="18" charset="0"/>
                      </a:rPr>
                      <m:t>ℝ</m:t>
                    </m:r>
                    <m:r>
                      <a:rPr kumimoji="1" lang="en" altLang="zh-CN" sz="2000" dirty="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ℝ</m:t>
                    </m:r>
                  </m:oMath>
                </a14:m>
                <a:r>
                  <a:rPr kumimoji="1" lang="en" altLang="zh-CN" sz="2000" dirty="0">
                    <a:latin typeface="Microsoft YaHei" panose="020B0503020204020204" pitchFamily="34" charset="-122"/>
                    <a:ea typeface="Microsoft YaHei" panose="020B0503020204020204" pitchFamily="34" charset="-122"/>
                  </a:rPr>
                  <a:t>,and a positive scalar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𝜆</m:t>
                    </m:r>
                  </m:oMath>
                </a14:m>
                <a:r>
                  <a:rPr kumimoji="1" lang="el-GR" altLang="zh-CN" sz="2000" dirty="0">
                    <a:latin typeface="Microsoft YaHei" panose="020B0503020204020204" pitchFamily="34" charset="-122"/>
                    <a:ea typeface="Microsoft YaHei" panose="020B0503020204020204" pitchFamily="34" charset="-122"/>
                  </a:rPr>
                  <a:t>:</a:t>
                </a:r>
                <a:endParaRPr kumimoji="1" lang="en-US" altLang="zh-CN" sz="2000" dirty="0">
                  <a:latin typeface="Microsoft YaHei" panose="020B0503020204020204" pitchFamily="34" charset="-122"/>
                  <a:ea typeface="Microsoft YaHei" panose="020B0503020204020204" pitchFamily="34" charset="-122"/>
                </a:endParaRPr>
              </a:p>
              <a:p>
                <a:pPr marL="0" indent="0">
                  <a:lnSpc>
                    <a:spcPct val="125000"/>
                  </a:lnSpc>
                  <a:buNone/>
                </a:pPr>
                <a14:m>
                  <m:oMathPara xmlns:m="http://schemas.openxmlformats.org/officeDocument/2006/math">
                    <m:oMathParaPr>
                      <m:jc m:val="right"/>
                    </m:oMathParaPr>
                    <m:oMath xmlns:m="http://schemas.openxmlformats.org/officeDocument/2006/math">
                      <m:acc>
                        <m:accPr>
                          <m:chr m:val="̂"/>
                          <m:ctrlPr>
                            <a:rPr kumimoji="1" lang="el-GR" altLang="zh-CN" sz="2000" i="1" smtClean="0">
                              <a:latin typeface="Cambria Math" panose="02040503050406030204" pitchFamily="18" charset="0"/>
                              <a:ea typeface="Cambria Math" panose="02040503050406030204" pitchFamily="18" charset="0"/>
                            </a:rPr>
                          </m:ctrlPr>
                        </m:accPr>
                        <m:e>
                          <m:r>
                            <a:rPr kumimoji="1" lang="el-GR" altLang="zh-CN" sz="2000" i="1" smtClean="0">
                              <a:latin typeface="Cambria Math" panose="02040503050406030204" pitchFamily="18" charset="0"/>
                              <a:ea typeface="Cambria Math" panose="02040503050406030204" pitchFamily="18" charset="0"/>
                            </a:rPr>
                            <m:t>𝛽</m:t>
                          </m:r>
                        </m:e>
                      </m:acc>
                      <m:r>
                        <a:rPr kumimoji="1" lang="el-GR" altLang="zh-CN" sz="2000" i="1" smtClean="0">
                          <a:latin typeface="Cambria Math" panose="02040503050406030204" pitchFamily="18" charset="0"/>
                          <a:ea typeface="Cambria Math" panose="02040503050406030204" pitchFamily="18" charset="0"/>
                        </a:rPr>
                        <m:t>∈</m:t>
                      </m:r>
                      <m:func>
                        <m:funcPr>
                          <m:ctrlPr>
                            <a:rPr kumimoji="1" lang="en" altLang="zh-CN" sz="2000" i="1" smtClean="0">
                              <a:latin typeface="Cambria Math" panose="02040503050406030204" pitchFamily="18" charset="0"/>
                              <a:ea typeface="Cambria Math" panose="02040503050406030204" pitchFamily="18" charset="0"/>
                            </a:rPr>
                          </m:ctrlPr>
                        </m:funcPr>
                        <m:fName>
                          <m:limLow>
                            <m:limLowPr>
                              <m:ctrlPr>
                                <a:rPr kumimoji="1" lang="en" altLang="zh-CN" sz="2000" i="1" smtClean="0">
                                  <a:latin typeface="Cambria Math" panose="02040503050406030204" pitchFamily="18" charset="0"/>
                                  <a:ea typeface="Cambria Math" panose="02040503050406030204" pitchFamily="18" charset="0"/>
                                </a:rPr>
                              </m:ctrlPr>
                            </m:limLowPr>
                            <m:e>
                              <m:r>
                                <m:rPr>
                                  <m:sty m:val="p"/>
                                </m:rPr>
                                <a:rPr kumimoji="1" lang="en-US" altLang="zh-CN" sz="2000" b="0" i="0" smtClean="0">
                                  <a:latin typeface="Cambria Math" panose="02040503050406030204" pitchFamily="18" charset="0"/>
                                  <a:ea typeface="Cambria Math" panose="02040503050406030204" pitchFamily="18" charset="0"/>
                                </a:rPr>
                                <m:t>argmin</m:t>
                              </m:r>
                            </m:e>
                            <m:lim>
                              <m:r>
                                <a:rPr kumimoji="1" lang="en" altLang="zh-CN" sz="2000" i="1">
                                  <a:latin typeface="Cambria Math" panose="02040503050406030204" pitchFamily="18" charset="0"/>
                                  <a:ea typeface="Cambria Math" panose="02040503050406030204" pitchFamily="18" charset="0"/>
                                </a:rPr>
                                <m:t>𝛽</m:t>
                              </m:r>
                              <m:r>
                                <a:rPr kumimoji="1" lang="en" altLang="zh-CN" sz="2000" i="1" smtClean="0">
                                  <a:latin typeface="Cambria Math" panose="02040503050406030204" pitchFamily="18" charset="0"/>
                                  <a:ea typeface="Cambria Math" panose="02040503050406030204" pitchFamily="18" charset="0"/>
                                </a:rPr>
                                <m:t>∈</m:t>
                              </m:r>
                              <m:sSup>
                                <m:sSupPr>
                                  <m:ctrlPr>
                                    <a:rPr kumimoji="1" lang="en" altLang="zh-CN" sz="2000" i="1" smtClean="0">
                                      <a:latin typeface="Cambria Math" panose="02040503050406030204" pitchFamily="18" charset="0"/>
                                      <a:ea typeface="Cambria Math" panose="02040503050406030204" pitchFamily="18" charset="0"/>
                                    </a:rPr>
                                  </m:ctrlPr>
                                </m:sSupPr>
                                <m:e>
                                  <m:r>
                                    <a:rPr kumimoji="1" lang="en" altLang="zh-CN" sz="2000" i="1" dirty="0" smtClean="0">
                                      <a:latin typeface="Cambria Math" panose="02040503050406030204" pitchFamily="18" charset="0"/>
                                      <a:ea typeface="Cambria Math" panose="02040503050406030204" pitchFamily="18" charset="0"/>
                                    </a:rPr>
                                    <m:t>ℝ</m:t>
                                  </m:r>
                                </m:e>
                                <m:sup>
                                  <m:r>
                                    <a:rPr kumimoji="1" lang="en-US" altLang="zh-CN" sz="2000" b="0" i="1" smtClean="0">
                                      <a:latin typeface="Cambria Math" panose="02040503050406030204" pitchFamily="18" charset="0"/>
                                      <a:ea typeface="Cambria Math" panose="02040503050406030204" pitchFamily="18" charset="0"/>
                                    </a:rPr>
                                    <m:t>𝑝</m:t>
                                  </m:r>
                                </m:sup>
                              </m:sSup>
                            </m:lim>
                          </m:limLow>
                        </m:fName>
                        <m:e>
                          <m:r>
                            <a:rPr kumimoji="1" lang="en-US" altLang="zh-CN" sz="2000" b="0" i="1" smtClean="0">
                              <a:latin typeface="Cambria Math" panose="02040503050406030204" pitchFamily="18" charset="0"/>
                              <a:ea typeface="Cambria Math" panose="02040503050406030204" pitchFamily="18" charset="0"/>
                            </a:rPr>
                            <m:t>𝑃</m:t>
                          </m:r>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𝛽</m:t>
                              </m:r>
                            </m:e>
                          </m:d>
                          <m:r>
                            <a:rPr kumimoji="1" lang="en-US" altLang="zh-CN" sz="2000" b="0" i="1" smtClean="0">
                              <a:latin typeface="Cambria Math" panose="02040503050406030204" pitchFamily="18" charset="0"/>
                              <a:ea typeface="Cambria Math" panose="02040503050406030204" pitchFamily="18" charset="0"/>
                            </a:rPr>
                            <m:t>≔</m:t>
                          </m:r>
                          <m:nary>
                            <m:naryPr>
                              <m:chr m:val="∑"/>
                              <m:ctrlPr>
                                <a:rPr kumimoji="1" lang="en-US" altLang="zh-CN" sz="2000" b="0" i="1" smtClean="0">
                                  <a:latin typeface="Cambria Math" panose="02040503050406030204" pitchFamily="18" charset="0"/>
                                  <a:ea typeface="Cambria Math" panose="02040503050406030204" pitchFamily="18" charset="0"/>
                                </a:rPr>
                              </m:ctrlPr>
                            </m:naryPr>
                            <m:sub>
                              <m:r>
                                <m:rPr>
                                  <m:brk m:alnAt="23"/>
                                </m:rPr>
                                <a:rPr kumimoji="1" lang="en-US" altLang="zh-CN" sz="2000" b="0" i="1" smtClean="0">
                                  <a:latin typeface="Cambria Math" panose="02040503050406030204" pitchFamily="18" charset="0"/>
                                  <a:ea typeface="Cambria Math" panose="02040503050406030204" pitchFamily="18" charset="0"/>
                                </a:rPr>
                                <m:t>𝑖</m:t>
                              </m:r>
                              <m:r>
                                <a:rPr kumimoji="1" lang="en-US" altLang="zh-CN" sz="2000" b="0" i="1" smtClean="0">
                                  <a:latin typeface="Cambria Math" panose="02040503050406030204" pitchFamily="18" charset="0"/>
                                  <a:ea typeface="Cambria Math" panose="02040503050406030204" pitchFamily="18" charset="0"/>
                                </a:rPr>
                                <m:t>=1</m:t>
                              </m:r>
                            </m:sub>
                            <m:sup>
                              <m:r>
                                <a:rPr kumimoji="1" lang="en-US" altLang="zh-CN" sz="2000" b="0" i="1" smtClean="0">
                                  <a:latin typeface="Cambria Math" panose="02040503050406030204" pitchFamily="18" charset="0"/>
                                  <a:ea typeface="Cambria Math" panose="02040503050406030204" pitchFamily="18" charset="0"/>
                                </a:rPr>
                                <m:t>𝑛</m:t>
                              </m:r>
                            </m:sup>
                            <m:e>
                              <m:r>
                                <a:rPr kumimoji="1" lang="en-US" altLang="zh-CN" sz="2000" b="0" i="1" dirty="0" smtClean="0">
                                  <a:latin typeface="Cambria Math" panose="02040503050406030204" pitchFamily="18" charset="0"/>
                                  <a:ea typeface="Cambria Math" panose="02040503050406030204" pitchFamily="18" charset="0"/>
                                </a:rPr>
                                <m:t>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𝑦</m:t>
                                      </m:r>
                                    </m:e>
                                    <m:sub>
                                      <m:r>
                                        <a:rPr kumimoji="1" lang="en-US" altLang="zh-CN" sz="2000" b="0" i="1" dirty="0" smtClean="0">
                                          <a:latin typeface="Cambria Math" panose="02040503050406030204" pitchFamily="18" charset="0"/>
                                          <a:ea typeface="Cambria Math" panose="02040503050406030204" pitchFamily="18" charset="0"/>
                                        </a:rPr>
                                        <m:t>𝑖</m:t>
                                      </m:r>
                                    </m:sub>
                                  </m:sSub>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𝑖</m:t>
                                      </m:r>
                                    </m:sub>
                                    <m:sup>
                                      <m:r>
                                        <a:rPr kumimoji="1" lang="en-US" altLang="zh-CN" sz="2000" b="0" i="1" dirty="0" smtClean="0">
                                          <a:latin typeface="Cambria Math" panose="02040503050406030204" pitchFamily="18" charset="0"/>
                                          <a:ea typeface="Cambria Math" panose="02040503050406030204" pitchFamily="18" charset="0"/>
                                        </a:rPr>
                                        <m:t>𝑇</m:t>
                                      </m:r>
                                    </m:sup>
                                  </m:sSubSup>
                                  <m:r>
                                    <a:rPr kumimoji="1" lang="en" altLang="zh-CN" sz="2000" i="1" smtClean="0">
                                      <a:latin typeface="Cambria Math" panose="02040503050406030204" pitchFamily="18" charset="0"/>
                                      <a:ea typeface="Cambria Math" panose="02040503050406030204" pitchFamily="18" charset="0"/>
                                    </a:rPr>
                                    <m:t>𝛽</m:t>
                                  </m:r>
                                </m:e>
                              </m:d>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𝜆</m:t>
                              </m:r>
                              <m:r>
                                <a:rPr kumimoji="1" lang="el-GR" altLang="zh-CN" sz="2000" i="1" dirty="0" smtClean="0">
                                  <a:latin typeface="Cambria Math" panose="02040503050406030204" pitchFamily="18" charset="0"/>
                                  <a:ea typeface="Microsoft YaHei" panose="020B0503020204020204" pitchFamily="34" charset="-122"/>
                                </a:rPr>
                                <m:t>Ω</m:t>
                              </m:r>
                              <m:d>
                                <m:dPr>
                                  <m:ctrlPr>
                                    <a:rPr kumimoji="1" lang="en-US" altLang="zh-CN" sz="2000" b="0" i="1" dirty="0" smtClean="0">
                                      <a:latin typeface="Cambria Math" panose="02040503050406030204" pitchFamily="18" charset="0"/>
                                      <a:ea typeface="Microsoft YaHei" panose="020B0503020204020204" pitchFamily="34" charset="-122"/>
                                    </a:rPr>
                                  </m:ctrlPr>
                                </m:dPr>
                                <m:e>
                                  <m:r>
                                    <a:rPr kumimoji="1" lang="en" altLang="zh-CN" sz="2000" i="1" smtClean="0">
                                      <a:latin typeface="Cambria Math" panose="02040503050406030204" pitchFamily="18" charset="0"/>
                                      <a:ea typeface="Cambria Math" panose="02040503050406030204" pitchFamily="18" charset="0"/>
                                    </a:rPr>
                                    <m:t>𝛽</m:t>
                                  </m:r>
                                </m:e>
                              </m:d>
                            </m:e>
                          </m:nary>
                        </m:e>
                      </m:func>
                      <m:r>
                        <a:rPr kumimoji="1" lang="en-US" altLang="zh-CN" sz="2000" b="0" i="1" smtClean="0">
                          <a:latin typeface="Cambria Math" panose="02040503050406030204" pitchFamily="18" charset="0"/>
                          <a:ea typeface="Cambria Math" panose="02040503050406030204" pitchFamily="18" charset="0"/>
                        </a:rPr>
                        <m:t>                                             (1)</m:t>
                      </m:r>
                    </m:oMath>
                  </m:oMathPara>
                </a14:m>
                <a:endParaRPr kumimoji="1" lang="el-GR"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For simplicity, we will assume that for any real values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𝑧</m:t>
                    </m:r>
                  </m:oMath>
                </a14:m>
                <a:r>
                  <a:rPr kumimoji="1" lang="en" altLang="zh-CN" sz="2000" dirty="0">
                    <a:latin typeface="Microsoft YaHei" panose="020B0503020204020204" pitchFamily="34" charset="-122"/>
                    <a:ea typeface="Microsoft YaHei" panose="020B0503020204020204" pitchFamily="34" charset="-122"/>
                  </a:rPr>
                  <a:t> and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oMath>
                </a14:m>
                <a:r>
                  <a:rPr kumimoji="1" lang="en" altLang="zh-CN" sz="2000" dirty="0">
                    <a:latin typeface="Microsoft YaHei" panose="020B0503020204020204" pitchFamily="34" charset="-122"/>
                    <a:ea typeface="Microsoft YaHei" panose="020B0503020204020204" pitchFamily="34" charset="-122"/>
                  </a:rPr>
                  <a:t>, we have </a:t>
                </a:r>
                <a14:m>
                  <m:oMath xmlns:m="http://schemas.openxmlformats.org/officeDocument/2006/math">
                    <m:r>
                      <a:rPr kumimoji="1" lang="en-US" altLang="zh-CN" sz="2000" b="0" i="1" dirty="0" smtClean="0">
                        <a:latin typeface="Cambria Math" panose="02040503050406030204" pitchFamily="18" charset="0"/>
                        <a:ea typeface="Cambria Math" panose="02040503050406030204" pitchFamily="18" charset="0"/>
                      </a:rPr>
                      <m:t>ℓ (</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𝑧</m:t>
                    </m:r>
                    <m:r>
                      <a:rPr kumimoji="1" lang="en-US" altLang="zh-CN" sz="2000" b="0" i="1" dirty="0" smtClean="0">
                        <a:latin typeface="Cambria Math" panose="02040503050406030204" pitchFamily="18" charset="0"/>
                        <a:ea typeface="Cambria Math" panose="02040503050406030204" pitchFamily="18" charset="0"/>
                      </a:rPr>
                      <m:t>)</m:t>
                    </m:r>
                  </m:oMath>
                </a14:m>
                <a:r>
                  <a:rPr kumimoji="1" lang="en" altLang="zh-CN" sz="2000" dirty="0">
                    <a:latin typeface="Microsoft YaHei" panose="020B0503020204020204" pitchFamily="34" charset="-122"/>
                    <a:ea typeface="Microsoft YaHei" panose="020B0503020204020204" pitchFamily="34" charset="-122"/>
                  </a:rPr>
                  <a:t>and </a:t>
                </a:r>
                <a14:m>
                  <m:oMath xmlns:m="http://schemas.openxmlformats.org/officeDocument/2006/math">
                    <m:r>
                      <a:rPr kumimoji="1" lang="en-US" altLang="zh-CN" sz="2000" b="0" i="1" dirty="0" smtClean="0">
                        <a:latin typeface="Cambria Math" panose="02040503050406030204" pitchFamily="18" charset="0"/>
                        <a:ea typeface="Cambria Math" panose="02040503050406030204" pitchFamily="18" charset="0"/>
                      </a:rPr>
                      <m:t>ℓ (</m:t>
                    </m:r>
                    <m:r>
                      <a:rPr kumimoji="1" lang="en-US" altLang="zh-CN" sz="2000" b="0" i="1" dirty="0" smtClean="0">
                        <a:latin typeface="Cambria Math" panose="02040503050406030204" pitchFamily="18" charset="0"/>
                        <a:ea typeface="Microsoft YaHei" panose="020B0503020204020204" pitchFamily="34" charset="-122"/>
                      </a:rPr>
                      <m:t>𝑧</m:t>
                    </m:r>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Cambria Math" panose="02040503050406030204" pitchFamily="18" charset="0"/>
                      </a:rPr>
                      <m:t>) </m:t>
                    </m:r>
                  </m:oMath>
                </a14:m>
                <a:r>
                  <a:rPr kumimoji="1" lang="en" altLang="zh-CN" sz="2000" dirty="0">
                    <a:latin typeface="Microsoft YaHei" panose="020B0503020204020204" pitchFamily="34" charset="-122"/>
                    <a:ea typeface="Microsoft YaHei" panose="020B0503020204020204" pitchFamily="34" charset="-122"/>
                  </a:rPr>
                  <a:t>are non negative, </a:t>
                </a:r>
                <a14:m>
                  <m:oMath xmlns:m="http://schemas.openxmlformats.org/officeDocument/2006/math">
                    <m:r>
                      <a:rPr kumimoji="1" lang="en-US" altLang="zh-CN" sz="2000" b="0" i="1" dirty="0" smtClean="0">
                        <a:latin typeface="Cambria Math" panose="02040503050406030204" pitchFamily="18" charset="0"/>
                        <a:ea typeface="Cambria Math" panose="02040503050406030204" pitchFamily="18" charset="0"/>
                      </a:rPr>
                      <m:t>ℓ (</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Cambria Math" panose="02040503050406030204" pitchFamily="18" charset="0"/>
                      </a:rPr>
                      <m:t>) </m:t>
                    </m:r>
                  </m:oMath>
                </a14:m>
                <a:r>
                  <a:rPr kumimoji="1" lang="en" altLang="zh-CN" sz="2000" dirty="0">
                    <a:latin typeface="Microsoft YaHei" panose="020B0503020204020204" pitchFamily="34" charset="-122"/>
                    <a:ea typeface="Microsoft YaHei" panose="020B0503020204020204" pitchFamily="34" charset="-122"/>
                  </a:rPr>
                  <a:t>and </a:t>
                </a:r>
                <a14:m>
                  <m:oMath xmlns:m="http://schemas.openxmlformats.org/officeDocument/2006/math">
                    <m:sSup>
                      <m:sSupPr>
                        <m:ctrlPr>
                          <a:rPr kumimoji="1" lang="en-US" altLang="zh-CN" sz="2000" b="0" i="1" dirty="0" smtClean="0">
                            <a:latin typeface="Cambria Math" panose="02040503050406030204" pitchFamily="18" charset="0"/>
                            <a:ea typeface="Cambria Math" panose="02040503050406030204" pitchFamily="18" charset="0"/>
                          </a:rPr>
                        </m:ctrlPr>
                      </m:sSupPr>
                      <m:e>
                        <m:r>
                          <a:rPr kumimoji="1" lang="en-US" altLang="zh-CN" sz="2000" b="0" i="1" dirty="0" smtClean="0">
                            <a:latin typeface="Cambria Math" panose="02040503050406030204" pitchFamily="18" charset="0"/>
                            <a:ea typeface="Cambria Math" panose="02040503050406030204" pitchFamily="18" charset="0"/>
                          </a:rPr>
                          <m:t>ℓ</m:t>
                        </m:r>
                      </m:e>
                      <m:sup>
                        <m:r>
                          <a:rPr kumimoji="1" lang="en-US" altLang="zh-CN" sz="2000" b="0" i="1" dirty="0" smtClean="0">
                            <a:latin typeface="Cambria Math" panose="02040503050406030204" pitchFamily="18" charset="0"/>
                            <a:ea typeface="Cambria Math" panose="02040503050406030204" pitchFamily="18" charset="0"/>
                          </a:rPr>
                          <m:t>∗</m:t>
                        </m:r>
                      </m:sup>
                    </m:sSup>
                    <m:r>
                      <a:rPr kumimoji="1" lang="en-US" altLang="zh-CN" sz="2000" b="0" i="1" dirty="0" smtClean="0">
                        <a:latin typeface="Cambria Math" panose="02040503050406030204" pitchFamily="18" charset="0"/>
                        <a:ea typeface="Cambria Math" panose="02040503050406030204" pitchFamily="18" charset="0"/>
                      </a:rPr>
                      <m:t> (</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𝑧</m:t>
                        </m:r>
                      </m:e>
                      <m:sub>
                        <m:r>
                          <a:rPr kumimoji="1" lang="en-US" altLang="zh-CN" sz="2000" b="0" i="1" dirty="0" smtClean="0">
                            <a:latin typeface="Cambria Math" panose="02040503050406030204" pitchFamily="18" charset="0"/>
                            <a:ea typeface="Microsoft YaHei" panose="020B0503020204020204" pitchFamily="34" charset="-122"/>
                          </a:rPr>
                          <m:t>0</m:t>
                        </m:r>
                      </m:sub>
                    </m:sSub>
                    <m:r>
                      <a:rPr kumimoji="1" lang="en-US" altLang="zh-CN" sz="2000" b="0" i="1" dirty="0" smtClean="0">
                        <a:latin typeface="Cambria Math" panose="02040503050406030204" pitchFamily="18" charset="0"/>
                        <a:ea typeface="Microsoft YaHei" panose="020B0503020204020204" pitchFamily="34" charset="-122"/>
                      </a:rPr>
                      <m:t>,</m:t>
                    </m:r>
                    <m:r>
                      <a:rPr kumimoji="1" lang="en-US" altLang="zh-CN" sz="2000" i="1" dirty="0" smtClean="0">
                        <a:latin typeface="Cambria Math" panose="02040503050406030204" pitchFamily="18" charset="0"/>
                        <a:ea typeface="Microsoft YaHei" panose="020B0503020204020204" pitchFamily="34" charset="-122"/>
                      </a:rPr>
                      <m:t>0</m:t>
                    </m:r>
                    <m:r>
                      <a:rPr kumimoji="1" lang="en-US" altLang="zh-CN" sz="2000" b="0" i="1" dirty="0" smtClean="0">
                        <a:latin typeface="Cambria Math" panose="02040503050406030204" pitchFamily="18" charset="0"/>
                        <a:ea typeface="Cambria Math" panose="02040503050406030204" pitchFamily="18" charset="0"/>
                      </a:rPr>
                      <m:t>) </m:t>
                    </m:r>
                  </m:oMath>
                </a14:m>
                <a:r>
                  <a:rPr kumimoji="1" lang="en" altLang="zh-CN" sz="2000" dirty="0">
                    <a:latin typeface="Microsoft YaHei" panose="020B0503020204020204" pitchFamily="34" charset="-122"/>
                    <a:ea typeface="Microsoft YaHei" panose="020B0503020204020204" pitchFamily="34" charset="-122"/>
                  </a:rPr>
                  <a:t>are equal to zero. </a:t>
                </a: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For a new test instance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oMath>
                </a14:m>
                <a:r>
                  <a:rPr kumimoji="1" lang="en" altLang="zh-CN" sz="2000" dirty="0">
                    <a:latin typeface="Microsoft YaHei" panose="020B0503020204020204" pitchFamily="34" charset="-122"/>
                    <a:ea typeface="Microsoft YaHei" panose="020B0503020204020204" pitchFamily="34" charset="-122"/>
                  </a:rPr>
                  <a:t> , the goal is to construct a prediction set </a:t>
                </a:r>
                <a14:m>
                  <m:oMath xmlns:m="http://schemas.openxmlformats.org/officeDocument/2006/math">
                    <m:sSup>
                      <m:sSupPr>
                        <m:ctrlPr>
                          <a:rPr kumimoji="1" lang="el-GR" altLang="zh-CN" sz="2000" i="1" dirty="0" smtClean="0">
                            <a:latin typeface="Cambria Math" panose="02040503050406030204" pitchFamily="18" charset="0"/>
                            <a:ea typeface="Cambria Math" panose="02040503050406030204" pitchFamily="18" charset="0"/>
                          </a:rPr>
                        </m:ctrlPr>
                      </m:sSupPr>
                      <m:e>
                        <m:acc>
                          <m:accPr>
                            <m:chr m:val="̂"/>
                            <m:ctrlPr>
                              <a:rPr kumimoji="1" lang="el-GR" altLang="zh-CN" sz="2000" i="1" dirty="0" smtClean="0">
                                <a:latin typeface="Cambria Math" panose="02040503050406030204" pitchFamily="18" charset="0"/>
                                <a:ea typeface="Cambria Math" panose="02040503050406030204" pitchFamily="18" charset="0"/>
                              </a:rPr>
                            </m:ctrlPr>
                          </m:accPr>
                          <m:e>
                            <m:r>
                              <m:rPr>
                                <m:sty m:val="p"/>
                              </m:rPr>
                              <a:rPr kumimoji="1" lang="el-GR" altLang="zh-CN" sz="2000" i="1" dirty="0" smtClean="0">
                                <a:latin typeface="Cambria Math" panose="02040503050406030204" pitchFamily="18" charset="0"/>
                                <a:ea typeface="Cambria Math" panose="02040503050406030204" pitchFamily="18" charset="0"/>
                              </a:rPr>
                              <m:t>Τ</m:t>
                            </m:r>
                          </m:e>
                        </m:acc>
                      </m:e>
                      <m:sup>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𝛼</m:t>
                        </m:r>
                        <m:r>
                          <a:rPr kumimoji="1" lang="en-US" altLang="zh-CN" sz="2000" b="0" i="1" dirty="0" smtClean="0">
                            <a:latin typeface="Cambria Math" panose="02040503050406030204" pitchFamily="18" charset="0"/>
                            <a:ea typeface="Cambria Math" panose="02040503050406030204" pitchFamily="18" charset="0"/>
                          </a:rPr>
                          <m:t>)</m:t>
                        </m:r>
                      </m:sup>
                    </m:sSup>
                    <m:r>
                      <a:rPr kumimoji="1" lang="en-US" altLang="zh-CN" sz="2000" b="0" i="1" dirty="0" smtClean="0">
                        <a:latin typeface="Cambria Math" panose="02040503050406030204" pitchFamily="18" charset="0"/>
                        <a:ea typeface="Cambria Math" panose="02040503050406030204" pitchFamily="18" charset="0"/>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r>
                      <a:rPr kumimoji="1" lang="en-US" altLang="zh-CN" sz="2000" b="0" i="1" dirty="0" smtClean="0">
                        <a:latin typeface="Cambria Math" panose="02040503050406030204" pitchFamily="18" charset="0"/>
                        <a:ea typeface="Cambria Math" panose="02040503050406030204" pitchFamily="18" charset="0"/>
                      </a:rPr>
                      <m:t>)</m:t>
                    </m:r>
                  </m:oMath>
                </a14:m>
                <a:r>
                  <a:rPr kumimoji="1" lang="en" altLang="zh-CN" sz="2000" dirty="0">
                    <a:latin typeface="Microsoft YaHei" panose="020B0503020204020204" pitchFamily="34" charset="-122"/>
                    <a:ea typeface="Microsoft YaHei" panose="020B0503020204020204" pitchFamily="34" charset="-122"/>
                  </a:rPr>
                  <a:t>for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𝑦</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oMath>
                </a14:m>
                <a:r>
                  <a:rPr kumimoji="1" lang="en" altLang="zh-CN" sz="2000" dirty="0">
                    <a:latin typeface="Microsoft YaHei" panose="020B0503020204020204" pitchFamily="34" charset="-122"/>
                    <a:ea typeface="Microsoft YaHei" panose="020B0503020204020204" pitchFamily="34" charset="-122"/>
                  </a:rPr>
                  <a:t> such that</a:t>
                </a:r>
              </a:p>
              <a:p>
                <a:pPr marL="0" indent="0">
                  <a:lnSpc>
                    <a:spcPct val="125000"/>
                  </a:lnSpc>
                  <a:buNone/>
                </a:pPr>
                <a14:m>
                  <m:oMathPara xmlns:m="http://schemas.openxmlformats.org/officeDocument/2006/math">
                    <m:oMathParaPr>
                      <m:jc m:val="right"/>
                    </m:oMathParaPr>
                    <m:oMath xmlns:m="http://schemas.openxmlformats.org/officeDocument/2006/math">
                      <m:sSup>
                        <m:sSupPr>
                          <m:ctrlPr>
                            <a:rPr kumimoji="1" lang="en" altLang="zh-CN" sz="2000" i="1" smtClean="0">
                              <a:latin typeface="Cambria Math" panose="02040503050406030204" pitchFamily="18" charset="0"/>
                              <a:ea typeface="Microsoft YaHei" panose="020B0503020204020204" pitchFamily="34" charset="-122"/>
                            </a:rPr>
                          </m:ctrlPr>
                        </m:sSupPr>
                        <m:e>
                          <m:r>
                            <a:rPr kumimoji="1" lang="en" altLang="zh-CN" sz="2000" i="1" smtClean="0">
                              <a:latin typeface="Cambria Math" panose="02040503050406030204" pitchFamily="18" charset="0"/>
                              <a:ea typeface="Cambria Math" panose="02040503050406030204" pitchFamily="18" charset="0"/>
                            </a:rPr>
                            <m:t>ℙ</m:t>
                          </m:r>
                        </m:e>
                        <m:sup>
                          <m:r>
                            <a:rPr kumimoji="1" lang="en-US" altLang="zh-CN" sz="2000" b="0" i="1" smtClean="0">
                              <a:latin typeface="Cambria Math" panose="02040503050406030204" pitchFamily="18" charset="0"/>
                              <a:ea typeface="Microsoft YaHei" panose="020B0503020204020204" pitchFamily="34" charset="-122"/>
                            </a:rPr>
                            <m:t>𝑛</m:t>
                          </m:r>
                          <m:r>
                            <a:rPr kumimoji="1" lang="en-US" altLang="zh-CN" sz="2000" b="0" i="1" smtClean="0">
                              <a:latin typeface="Cambria Math" panose="02040503050406030204" pitchFamily="18" charset="0"/>
                              <a:ea typeface="Microsoft YaHei" panose="020B0503020204020204" pitchFamily="34" charset="-122"/>
                            </a:rPr>
                            <m:t>+1</m:t>
                          </m:r>
                        </m:sup>
                      </m:sSup>
                      <m:d>
                        <m:dPr>
                          <m:ctrlPr>
                            <a:rPr kumimoji="1" lang="en-US" altLang="zh-CN" sz="2000" b="0" i="1" smtClean="0">
                              <a:latin typeface="Cambria Math" panose="02040503050406030204" pitchFamily="18" charset="0"/>
                              <a:ea typeface="Microsoft YaHei" panose="020B0503020204020204" pitchFamily="34" charset="-122"/>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𝑦</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r>
                            <a:rPr kumimoji="1" lang="en-US" altLang="zh-CN" sz="2000" b="0" i="1" dirty="0" smtClean="0">
                              <a:latin typeface="Cambria Math" panose="02040503050406030204" pitchFamily="18" charset="0"/>
                              <a:ea typeface="Cambria Math" panose="02040503050406030204" pitchFamily="18" charset="0"/>
                            </a:rPr>
                            <m:t>∈</m:t>
                          </m:r>
                          <m:sSup>
                            <m:sSupPr>
                              <m:ctrlPr>
                                <a:rPr kumimoji="1" lang="el-GR" altLang="zh-CN" sz="2000" i="1" dirty="0" smtClean="0">
                                  <a:latin typeface="Cambria Math" panose="02040503050406030204" pitchFamily="18" charset="0"/>
                                  <a:ea typeface="Cambria Math" panose="02040503050406030204" pitchFamily="18" charset="0"/>
                                </a:rPr>
                              </m:ctrlPr>
                            </m:sSupPr>
                            <m:e>
                              <m:acc>
                                <m:accPr>
                                  <m:chr m:val="̂"/>
                                  <m:ctrlPr>
                                    <a:rPr kumimoji="1" lang="el-GR" altLang="zh-CN" sz="2000" i="1" dirty="0" smtClean="0">
                                      <a:latin typeface="Cambria Math" panose="02040503050406030204" pitchFamily="18" charset="0"/>
                                      <a:ea typeface="Cambria Math" panose="02040503050406030204" pitchFamily="18" charset="0"/>
                                    </a:rPr>
                                  </m:ctrlPr>
                                </m:accPr>
                                <m:e>
                                  <m:r>
                                    <m:rPr>
                                      <m:sty m:val="p"/>
                                    </m:rPr>
                                    <a:rPr kumimoji="1" lang="el-GR" altLang="zh-CN" sz="2000" i="1" dirty="0" smtClean="0">
                                      <a:latin typeface="Cambria Math" panose="02040503050406030204" pitchFamily="18" charset="0"/>
                                      <a:ea typeface="Cambria Math" panose="02040503050406030204" pitchFamily="18" charset="0"/>
                                    </a:rPr>
                                    <m:t>Τ</m:t>
                                  </m:r>
                                </m:e>
                              </m:acc>
                            </m:e>
                            <m:sup>
                              <m:d>
                                <m:dPr>
                                  <m:ctrlPr>
                                    <a:rPr kumimoji="1" lang="en-US" altLang="zh-CN" sz="2000" b="0" i="1" dirty="0" smtClean="0">
                                      <a:latin typeface="Cambria Math" panose="02040503050406030204" pitchFamily="18" charset="0"/>
                                      <a:ea typeface="Cambria Math" panose="02040503050406030204" pitchFamily="18" charset="0"/>
                                    </a:rPr>
                                  </m:ctrlPr>
                                </m:dPr>
                                <m:e>
                                  <m:r>
                                    <a:rPr kumimoji="1" lang="en-US" altLang="zh-CN" sz="2000" b="0" i="1" dirty="0" smtClean="0">
                                      <a:latin typeface="Cambria Math" panose="02040503050406030204" pitchFamily="18" charset="0"/>
                                      <a:ea typeface="Cambria Math" panose="02040503050406030204" pitchFamily="18" charset="0"/>
                                    </a:rPr>
                                    <m:t>𝛼</m:t>
                                  </m:r>
                                </m:e>
                              </m:d>
                            </m:sup>
                          </m:sSup>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e>
                          </m:d>
                        </m:e>
                      </m:d>
                      <m:r>
                        <a:rPr kumimoji="1" lang="en-US" altLang="zh-CN" sz="2000" b="0" i="1" smtClean="0">
                          <a:latin typeface="Cambria Math" panose="02040503050406030204" pitchFamily="18" charset="0"/>
                          <a:ea typeface="Cambria Math" panose="02040503050406030204" pitchFamily="18" charset="0"/>
                        </a:rPr>
                        <m:t>≥1−</m:t>
                      </m:r>
                      <m:r>
                        <a:rPr kumimoji="1" lang="en-US" altLang="zh-CN" sz="2000" b="0" i="1" smtClean="0">
                          <a:latin typeface="Cambria Math" panose="02040503050406030204" pitchFamily="18" charset="0"/>
                          <a:ea typeface="Cambria Math" panose="02040503050406030204" pitchFamily="18" charset="0"/>
                        </a:rPr>
                        <m:t>𝛼</m:t>
                      </m:r>
                      <m:r>
                        <a:rPr kumimoji="1" lang="en-US" altLang="zh-CN" sz="2000" b="0" i="1" smtClean="0">
                          <a:latin typeface="Cambria Math" panose="02040503050406030204" pitchFamily="18" charset="0"/>
                          <a:ea typeface="Cambria Math" panose="02040503050406030204" pitchFamily="18" charset="0"/>
                        </a:rPr>
                        <m:t> </m:t>
                      </m:r>
                      <m:r>
                        <m:rPr>
                          <m:sty m:val="p"/>
                        </m:rPr>
                        <a:rPr kumimoji="1" lang="en-US" altLang="zh-CN" sz="2000" b="0" i="0" smtClean="0">
                          <a:latin typeface="Cambria Math" panose="02040503050406030204" pitchFamily="18" charset="0"/>
                          <a:ea typeface="Cambria Math" panose="02040503050406030204" pitchFamily="18" charset="0"/>
                        </a:rPr>
                        <m:t>for</m:t>
                      </m:r>
                      <m:r>
                        <a:rPr kumimoji="1" lang="en-US" altLang="zh-CN" sz="2000" b="0" i="1" smtClean="0">
                          <a:latin typeface="Cambria Math" panose="02040503050406030204" pitchFamily="18" charset="0"/>
                          <a:ea typeface="Cambria Math" panose="02040503050406030204" pitchFamily="18" charset="0"/>
                        </a:rPr>
                        <m:t> </m:t>
                      </m:r>
                      <m:r>
                        <a:rPr kumimoji="1" lang="en-US" altLang="zh-CN" sz="2000" b="0" i="1" smtClean="0">
                          <a:latin typeface="Cambria Math" panose="02040503050406030204" pitchFamily="18" charset="0"/>
                          <a:ea typeface="Cambria Math" panose="02040503050406030204" pitchFamily="18" charset="0"/>
                        </a:rPr>
                        <m:t>𝛼</m:t>
                      </m:r>
                      <m:r>
                        <a:rPr kumimoji="1" lang="en-US" altLang="zh-CN" sz="2000" b="0" i="1" smtClean="0">
                          <a:latin typeface="Cambria Math" panose="02040503050406030204" pitchFamily="18" charset="0"/>
                          <a:ea typeface="Cambria Math" panose="02040503050406030204" pitchFamily="18" charset="0"/>
                        </a:rPr>
                        <m:t>∈</m:t>
                      </m:r>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0,1</m:t>
                          </m:r>
                        </m:e>
                      </m:d>
                      <m:r>
                        <a:rPr kumimoji="1" lang="en-US" altLang="zh-CN" sz="2000" b="0" i="1" smtClean="0">
                          <a:latin typeface="Cambria Math" panose="02040503050406030204" pitchFamily="18" charset="0"/>
                          <a:ea typeface="Cambria Math" panose="02040503050406030204" pitchFamily="18" charset="0"/>
                        </a:rPr>
                        <m:t>                                       (2)</m:t>
                      </m:r>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3778147"/>
              </a:xfrm>
              <a:blipFill>
                <a:blip r:embed="rId3"/>
                <a:stretch>
                  <a:fillRect l="-603" t="-336" r="-241" b="-1174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282526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515600"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Conformal Prediction</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3778147"/>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Conformal prediction is a general framework for constructing confidence sets, with the remarkable properties of being distribution free, having a finite sample coverage guarantee, and being able to be adapted to any estimator under mild assumptions.</a:t>
                </a: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Let us introduce the extension of the optimization problem (1) with augmented training data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 </m:t>
                    </m:r>
                    <m:d>
                      <m:dPr>
                        <m:ctrlPr>
                          <a:rPr kumimoji="1" lang="en"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r>
                      <a:rPr kumimoji="1" lang="en-US" altLang="zh-CN" sz="2000" b="0" i="1" dirty="0" smtClean="0">
                        <a:latin typeface="Cambria Math" panose="02040503050406030204" pitchFamily="18" charset="0"/>
                        <a:ea typeface="Microsoft YaHei" panose="020B0503020204020204" pitchFamily="34" charset="-122"/>
                      </a:rPr>
                      <m:t>:</m:t>
                    </m:r>
                    <m:r>
                      <a:rPr kumimoji="1" lang="en" altLang="zh-CN" sz="2000" i="1" dirty="0" smtClean="0">
                        <a:latin typeface="Cambria Math" panose="02040503050406030204" pitchFamily="18" charset="0"/>
                        <a:ea typeface="Microsoft YaHei" panose="020B0503020204020204" pitchFamily="34" charset="-122"/>
                      </a:rPr>
                      <m:t>=</m:t>
                    </m:r>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US" altLang="zh-CN" sz="2000" b="0" i="1" dirty="0" smtClean="0">
                            <a:latin typeface="Cambria Math" panose="02040503050406030204" pitchFamily="18" charset="0"/>
                            <a:ea typeface="Microsoft YaHei" panose="020B0503020204020204" pitchFamily="34" charset="-122"/>
                          </a:rPr>
                          <m:t>𝑛</m:t>
                        </m:r>
                      </m:sub>
                    </m:sSub>
                    <m:r>
                      <a:rPr kumimoji="1" lang="en" altLang="zh-CN" sz="2000" i="1" dirty="0" smtClean="0">
                        <a:latin typeface="Cambria Math" panose="02040503050406030204" pitchFamily="18" charset="0"/>
                        <a:ea typeface="Microsoft YaHei" panose="020B0503020204020204" pitchFamily="34" charset="-122"/>
                      </a:rPr>
                      <m:t>∪</m:t>
                    </m:r>
                    <m:r>
                      <a:rPr kumimoji="1" lang="en-US" altLang="zh-CN" sz="2000" b="0" i="1" dirty="0" smtClean="0">
                        <a:latin typeface="Cambria Math" panose="02040503050406030204" pitchFamily="18" charset="0"/>
                        <a:ea typeface="Microsoft YaHei" panose="020B0503020204020204" pitchFamily="34" charset="-122"/>
                      </a:rPr>
                      <m:t>{</m:t>
                    </m:r>
                    <m:d>
                      <m:dPr>
                        <m:ctrlPr>
                          <a:rPr kumimoji="1" lang="en" altLang="zh-CN" sz="2000" i="1" dirty="0" smtClean="0">
                            <a:latin typeface="Cambria Math" panose="02040503050406030204" pitchFamily="18" charset="0"/>
                            <a:ea typeface="Microsoft YaHei" panose="020B0503020204020204" pitchFamily="34" charset="-122"/>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 </m:t>
                        </m:r>
                        <m:r>
                          <a:rPr kumimoji="1" lang="en" altLang="zh-CN" sz="2000" i="1" dirty="0" smtClean="0">
                            <a:latin typeface="Cambria Math" panose="02040503050406030204" pitchFamily="18" charset="0"/>
                            <a:ea typeface="Microsoft YaHei" panose="020B0503020204020204" pitchFamily="34" charset="-122"/>
                          </a:rPr>
                          <m:t>𝑧</m:t>
                        </m:r>
                      </m:e>
                    </m:d>
                    <m:r>
                      <a:rPr kumimoji="1" lang="en-US" altLang="zh-CN" sz="2000" b="0" i="1" dirty="0" smtClean="0">
                        <a:latin typeface="Cambria Math" panose="02040503050406030204" pitchFamily="18" charset="0"/>
                        <a:ea typeface="Microsoft YaHei" panose="020B0503020204020204" pitchFamily="34" charset="-122"/>
                      </a:rPr>
                      <m:t>}</m:t>
                    </m:r>
                  </m:oMath>
                </a14:m>
                <a:r>
                  <a:rPr kumimoji="1" lang="en" altLang="zh-CN" sz="2000" dirty="0">
                    <a:latin typeface="Microsoft YaHei" panose="020B0503020204020204" pitchFamily="34" charset="-122"/>
                    <a:ea typeface="Microsoft YaHei" panose="020B0503020204020204" pitchFamily="34" charset="-122"/>
                  </a:rPr>
                  <a:t>for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 ∈ </m:t>
                    </m:r>
                    <m:r>
                      <a:rPr kumimoji="1" lang="en" altLang="zh-CN" sz="2000" i="1" dirty="0" smtClean="0">
                        <a:latin typeface="Cambria Math" panose="02040503050406030204" pitchFamily="18" charset="0"/>
                        <a:ea typeface="Cambria Math" panose="02040503050406030204" pitchFamily="18" charset="0"/>
                      </a:rPr>
                      <m:t>ℝ</m:t>
                    </m:r>
                    <m:r>
                      <a:rPr kumimoji="1" lang="en" altLang="zh-CN" sz="2000" i="1" dirty="0" smtClean="0">
                        <a:latin typeface="Cambria Math" panose="02040503050406030204" pitchFamily="18" charset="0"/>
                        <a:ea typeface="Cambria Math" panose="02040503050406030204" pitchFamily="18" charset="0"/>
                      </a:rPr>
                      <m:t> </m:t>
                    </m:r>
                  </m:oMath>
                </a14:m>
                <a:r>
                  <a:rPr kumimoji="1" lang="en" altLang="zh-CN" sz="2000" dirty="0">
                    <a:latin typeface="Microsoft YaHei" panose="020B0503020204020204" pitchFamily="34" charset="-122"/>
                    <a:ea typeface="Microsoft YaHei" panose="020B0503020204020204" pitchFamily="34" charset="-122"/>
                  </a:rPr>
                  <a:t>:</a:t>
                </a:r>
              </a:p>
              <a:p>
                <a:pPr marL="0" indent="0">
                  <a:lnSpc>
                    <a:spcPct val="125000"/>
                  </a:lnSpc>
                  <a:buNone/>
                </a:pPr>
                <a14:m>
                  <m:oMathPara xmlns:m="http://schemas.openxmlformats.org/officeDocument/2006/math">
                    <m:oMathParaPr>
                      <m:jc m:val="right"/>
                    </m:oMathParaPr>
                    <m:oMath xmlns:m="http://schemas.openxmlformats.org/officeDocument/2006/math">
                      <m:acc>
                        <m:accPr>
                          <m:chr m:val="̂"/>
                          <m:ctrlPr>
                            <a:rPr kumimoji="1" lang="el-GR" altLang="zh-CN" sz="2000" i="1" smtClean="0">
                              <a:latin typeface="Cambria Math" panose="02040503050406030204" pitchFamily="18" charset="0"/>
                              <a:ea typeface="Cambria Math" panose="02040503050406030204" pitchFamily="18" charset="0"/>
                            </a:rPr>
                          </m:ctrlPr>
                        </m:accPr>
                        <m:e>
                          <m:r>
                            <a:rPr kumimoji="1" lang="el-GR" altLang="zh-CN" sz="2000" i="1" smtClean="0">
                              <a:latin typeface="Cambria Math" panose="02040503050406030204" pitchFamily="18" charset="0"/>
                              <a:ea typeface="Cambria Math" panose="02040503050406030204" pitchFamily="18" charset="0"/>
                            </a:rPr>
                            <m:t>𝛽</m:t>
                          </m:r>
                        </m:e>
                      </m:acc>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𝑧</m:t>
                      </m:r>
                      <m:r>
                        <a:rPr kumimoji="1" lang="en-US" altLang="zh-CN" sz="2000" b="0" i="1" smtClean="0">
                          <a:latin typeface="Cambria Math" panose="02040503050406030204" pitchFamily="18" charset="0"/>
                          <a:ea typeface="Cambria Math" panose="02040503050406030204" pitchFamily="18" charset="0"/>
                        </a:rPr>
                        <m:t>)</m:t>
                      </m:r>
                      <m:r>
                        <a:rPr kumimoji="1" lang="el-GR" altLang="zh-CN" sz="2000" i="1" smtClean="0">
                          <a:latin typeface="Cambria Math" panose="02040503050406030204" pitchFamily="18" charset="0"/>
                          <a:ea typeface="Cambria Math" panose="02040503050406030204" pitchFamily="18" charset="0"/>
                        </a:rPr>
                        <m:t>∈</m:t>
                      </m:r>
                      <m:func>
                        <m:funcPr>
                          <m:ctrlPr>
                            <a:rPr kumimoji="1" lang="en" altLang="zh-CN" sz="2000" i="1" smtClean="0">
                              <a:latin typeface="Cambria Math" panose="02040503050406030204" pitchFamily="18" charset="0"/>
                              <a:ea typeface="Cambria Math" panose="02040503050406030204" pitchFamily="18" charset="0"/>
                            </a:rPr>
                          </m:ctrlPr>
                        </m:funcPr>
                        <m:fName>
                          <m:limLow>
                            <m:limLowPr>
                              <m:ctrlPr>
                                <a:rPr kumimoji="1" lang="en" altLang="zh-CN" sz="2000" i="1" smtClean="0">
                                  <a:latin typeface="Cambria Math" panose="02040503050406030204" pitchFamily="18" charset="0"/>
                                  <a:ea typeface="Cambria Math" panose="02040503050406030204" pitchFamily="18" charset="0"/>
                                </a:rPr>
                              </m:ctrlPr>
                            </m:limLowPr>
                            <m:e>
                              <m:r>
                                <m:rPr>
                                  <m:sty m:val="p"/>
                                </m:rPr>
                                <a:rPr kumimoji="1" lang="en-US" altLang="zh-CN" sz="2000" b="0" i="0" smtClean="0">
                                  <a:latin typeface="Cambria Math" panose="02040503050406030204" pitchFamily="18" charset="0"/>
                                  <a:ea typeface="Cambria Math" panose="02040503050406030204" pitchFamily="18" charset="0"/>
                                </a:rPr>
                                <m:t>argmin</m:t>
                              </m:r>
                            </m:e>
                            <m:lim>
                              <m:r>
                                <a:rPr kumimoji="1" lang="en" altLang="zh-CN" sz="2000" i="1">
                                  <a:latin typeface="Cambria Math" panose="02040503050406030204" pitchFamily="18" charset="0"/>
                                  <a:ea typeface="Cambria Math" panose="02040503050406030204" pitchFamily="18" charset="0"/>
                                </a:rPr>
                                <m:t>𝛽</m:t>
                              </m:r>
                              <m:r>
                                <a:rPr kumimoji="1" lang="en" altLang="zh-CN" sz="2000" i="1" smtClean="0">
                                  <a:latin typeface="Cambria Math" panose="02040503050406030204" pitchFamily="18" charset="0"/>
                                  <a:ea typeface="Cambria Math" panose="02040503050406030204" pitchFamily="18" charset="0"/>
                                </a:rPr>
                                <m:t>∈</m:t>
                              </m:r>
                              <m:sSup>
                                <m:sSupPr>
                                  <m:ctrlPr>
                                    <a:rPr kumimoji="1" lang="en" altLang="zh-CN" sz="2000" i="1" smtClean="0">
                                      <a:latin typeface="Cambria Math" panose="02040503050406030204" pitchFamily="18" charset="0"/>
                                      <a:ea typeface="Cambria Math" panose="02040503050406030204" pitchFamily="18" charset="0"/>
                                    </a:rPr>
                                  </m:ctrlPr>
                                </m:sSupPr>
                                <m:e>
                                  <m:r>
                                    <a:rPr kumimoji="1" lang="en" altLang="zh-CN" sz="2000" i="1" dirty="0" smtClean="0">
                                      <a:latin typeface="Cambria Math" panose="02040503050406030204" pitchFamily="18" charset="0"/>
                                      <a:ea typeface="Cambria Math" panose="02040503050406030204" pitchFamily="18" charset="0"/>
                                    </a:rPr>
                                    <m:t>ℝ</m:t>
                                  </m:r>
                                </m:e>
                                <m:sup>
                                  <m:r>
                                    <a:rPr kumimoji="1" lang="en-US" altLang="zh-CN" sz="2000" b="0" i="1" smtClean="0">
                                      <a:latin typeface="Cambria Math" panose="02040503050406030204" pitchFamily="18" charset="0"/>
                                      <a:ea typeface="Cambria Math" panose="02040503050406030204" pitchFamily="18" charset="0"/>
                                    </a:rPr>
                                    <m:t>𝑝</m:t>
                                  </m:r>
                                </m:sup>
                              </m:sSup>
                            </m:lim>
                          </m:limLow>
                        </m:fName>
                        <m:e>
                          <m:sSub>
                            <m:sSubPr>
                              <m:ctrlPr>
                                <a:rPr kumimoji="1" lang="en-US" altLang="zh-CN" sz="2000" b="0" i="1" dirty="0"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Cambria Math" panose="02040503050406030204" pitchFamily="18" charset="0"/>
                                </a:rPr>
                                <m:t>𝑃</m:t>
                              </m:r>
                            </m:e>
                            <m:sub>
                              <m:r>
                                <a:rPr kumimoji="1" lang="en-US" altLang="zh-CN" sz="2000" b="0" i="1" dirty="0" smtClean="0">
                                  <a:latin typeface="Cambria Math" panose="02040503050406030204" pitchFamily="18" charset="0"/>
                                  <a:ea typeface="Microsoft YaHei" panose="020B0503020204020204" pitchFamily="34" charset="-122"/>
                                </a:rPr>
                                <m:t>𝑧</m:t>
                              </m:r>
                            </m:sub>
                          </m:sSub>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𝛽</m:t>
                              </m:r>
                            </m:e>
                          </m:d>
                          <m:r>
                            <a:rPr kumimoji="1" lang="en-US" altLang="zh-CN" sz="2000" b="0" i="1" smtClean="0">
                              <a:latin typeface="Cambria Math" panose="02040503050406030204" pitchFamily="18" charset="0"/>
                              <a:ea typeface="Cambria Math" panose="02040503050406030204" pitchFamily="18" charset="0"/>
                            </a:rPr>
                            <m:t>≔</m:t>
                          </m:r>
                          <m:nary>
                            <m:naryPr>
                              <m:chr m:val="∑"/>
                              <m:ctrlPr>
                                <a:rPr kumimoji="1" lang="en-US" altLang="zh-CN" sz="2000" b="0" i="1" smtClean="0">
                                  <a:latin typeface="Cambria Math" panose="02040503050406030204" pitchFamily="18" charset="0"/>
                                  <a:ea typeface="Cambria Math" panose="02040503050406030204" pitchFamily="18" charset="0"/>
                                </a:rPr>
                              </m:ctrlPr>
                            </m:naryPr>
                            <m:sub>
                              <m:r>
                                <m:rPr>
                                  <m:brk m:alnAt="23"/>
                                </m:rPr>
                                <a:rPr kumimoji="1" lang="en-US" altLang="zh-CN" sz="2000" b="0" i="1" smtClean="0">
                                  <a:latin typeface="Cambria Math" panose="02040503050406030204" pitchFamily="18" charset="0"/>
                                  <a:ea typeface="Cambria Math" panose="02040503050406030204" pitchFamily="18" charset="0"/>
                                </a:rPr>
                                <m:t>𝑖</m:t>
                              </m:r>
                              <m:r>
                                <a:rPr kumimoji="1" lang="en-US" altLang="zh-CN" sz="2000" b="0" i="1" smtClean="0">
                                  <a:latin typeface="Cambria Math" panose="02040503050406030204" pitchFamily="18" charset="0"/>
                                  <a:ea typeface="Cambria Math" panose="02040503050406030204" pitchFamily="18" charset="0"/>
                                </a:rPr>
                                <m:t>=1</m:t>
                              </m:r>
                            </m:sub>
                            <m:sup>
                              <m:r>
                                <a:rPr kumimoji="1" lang="en-US" altLang="zh-CN" sz="2000" b="0" i="1" smtClean="0">
                                  <a:latin typeface="Cambria Math" panose="02040503050406030204" pitchFamily="18" charset="0"/>
                                  <a:ea typeface="Cambria Math" panose="02040503050406030204" pitchFamily="18" charset="0"/>
                                </a:rPr>
                                <m:t>𝑛</m:t>
                              </m:r>
                            </m:sup>
                            <m:e>
                              <m:r>
                                <a:rPr kumimoji="1" lang="en-US" altLang="zh-CN" sz="2000" b="0" i="1" dirty="0" smtClean="0">
                                  <a:latin typeface="Cambria Math" panose="02040503050406030204" pitchFamily="18" charset="0"/>
                                  <a:ea typeface="Cambria Math" panose="02040503050406030204" pitchFamily="18" charset="0"/>
                                </a:rPr>
                                <m:t>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𝑦</m:t>
                                      </m:r>
                                    </m:e>
                                    <m:sub>
                                      <m:r>
                                        <a:rPr kumimoji="1" lang="en-US" altLang="zh-CN" sz="2000" b="0" i="1" dirty="0" smtClean="0">
                                          <a:latin typeface="Cambria Math" panose="02040503050406030204" pitchFamily="18" charset="0"/>
                                          <a:ea typeface="Cambria Math" panose="02040503050406030204" pitchFamily="18" charset="0"/>
                                        </a:rPr>
                                        <m:t>𝑖</m:t>
                                      </m:r>
                                    </m:sub>
                                  </m:sSub>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𝑖</m:t>
                                      </m:r>
                                    </m:sub>
                                    <m:sup>
                                      <m:r>
                                        <a:rPr kumimoji="1" lang="en-US" altLang="zh-CN" sz="2000" b="0" i="1" dirty="0" smtClean="0">
                                          <a:latin typeface="Cambria Math" panose="02040503050406030204" pitchFamily="18" charset="0"/>
                                          <a:ea typeface="Cambria Math" panose="02040503050406030204" pitchFamily="18" charset="0"/>
                                        </a:rPr>
                                        <m:t>𝑇</m:t>
                                      </m:r>
                                    </m:sup>
                                  </m:sSubSup>
                                  <m:r>
                                    <a:rPr kumimoji="1" lang="en" altLang="zh-CN" sz="2000" i="1" smtClean="0">
                                      <a:latin typeface="Cambria Math" panose="02040503050406030204" pitchFamily="18" charset="0"/>
                                      <a:ea typeface="Cambria Math" panose="02040503050406030204" pitchFamily="18" charset="0"/>
                                    </a:rPr>
                                    <m:t>𝛽</m:t>
                                  </m:r>
                                </m:e>
                              </m:d>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ℓ(</m:t>
                              </m:r>
                              <m:r>
                                <a:rPr kumimoji="1" lang="en-US" altLang="zh-CN" sz="2000" b="0" i="1" dirty="0" smtClean="0">
                                  <a:latin typeface="Cambria Math" panose="02040503050406030204" pitchFamily="18" charset="0"/>
                                  <a:ea typeface="Cambria Math" panose="02040503050406030204" pitchFamily="18" charset="0"/>
                                </a:rPr>
                                <m:t>𝑧</m:t>
                              </m:r>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𝑛</m:t>
                                  </m:r>
                                  <m:r>
                                    <a:rPr kumimoji="1" lang="en-US" altLang="zh-CN" sz="2000" b="0" i="1" dirty="0" smtClean="0">
                                      <a:latin typeface="Cambria Math" panose="02040503050406030204" pitchFamily="18" charset="0"/>
                                      <a:ea typeface="Cambria Math" panose="02040503050406030204" pitchFamily="18" charset="0"/>
                                    </a:rPr>
                                    <m:t>+1</m:t>
                                  </m:r>
                                </m:sub>
                                <m:sup>
                                  <m:r>
                                    <a:rPr kumimoji="1" lang="en-US" altLang="zh-CN" sz="2000" b="0" i="1" dirty="0" smtClean="0">
                                      <a:latin typeface="Cambria Math" panose="02040503050406030204" pitchFamily="18" charset="0"/>
                                      <a:ea typeface="Cambria Math" panose="02040503050406030204" pitchFamily="18" charset="0"/>
                                    </a:rPr>
                                    <m:t>𝑇</m:t>
                                  </m:r>
                                </m:sup>
                              </m:sSubSup>
                              <m:r>
                                <a:rPr kumimoji="1" lang="en-US" altLang="zh-CN" sz="2000" b="0" i="1" dirty="0" smtClean="0">
                                  <a:latin typeface="Cambria Math" panose="02040503050406030204" pitchFamily="18" charset="0"/>
                                  <a:ea typeface="Cambria Math" panose="02040503050406030204" pitchFamily="18" charset="0"/>
                                </a:rPr>
                                <m:t>𝛽</m:t>
                              </m:r>
                              <m:r>
                                <a:rPr kumimoji="1" lang="en-US" altLang="zh-CN" sz="2000" b="0" i="1" dirty="0" smtClean="0">
                                  <a:latin typeface="Cambria Math" panose="02040503050406030204" pitchFamily="18" charset="0"/>
                                  <a:ea typeface="Cambria Math" panose="02040503050406030204" pitchFamily="18" charset="0"/>
                                </a:rPr>
                                <m:t>)+</m:t>
                              </m:r>
                              <m:r>
                                <a:rPr kumimoji="1" lang="en-US" altLang="zh-CN" sz="2000" b="0" i="1" dirty="0" smtClean="0">
                                  <a:latin typeface="Cambria Math" panose="02040503050406030204" pitchFamily="18" charset="0"/>
                                  <a:ea typeface="Cambria Math" panose="02040503050406030204" pitchFamily="18" charset="0"/>
                                </a:rPr>
                                <m:t>𝜆</m:t>
                              </m:r>
                              <m:r>
                                <a:rPr kumimoji="1" lang="el-GR" altLang="zh-CN" sz="2000" i="1" dirty="0" smtClean="0">
                                  <a:latin typeface="Cambria Math" panose="02040503050406030204" pitchFamily="18" charset="0"/>
                                  <a:ea typeface="Microsoft YaHei" panose="020B0503020204020204" pitchFamily="34" charset="-122"/>
                                </a:rPr>
                                <m:t>Ω</m:t>
                              </m:r>
                              <m:d>
                                <m:dPr>
                                  <m:ctrlPr>
                                    <a:rPr kumimoji="1" lang="en-US" altLang="zh-CN" sz="2000" b="0" i="1" dirty="0" smtClean="0">
                                      <a:latin typeface="Cambria Math" panose="02040503050406030204" pitchFamily="18" charset="0"/>
                                      <a:ea typeface="Microsoft YaHei" panose="020B0503020204020204" pitchFamily="34" charset="-122"/>
                                    </a:rPr>
                                  </m:ctrlPr>
                                </m:dPr>
                                <m:e>
                                  <m:r>
                                    <a:rPr kumimoji="1" lang="en" altLang="zh-CN" sz="2000" i="1" smtClean="0">
                                      <a:latin typeface="Cambria Math" panose="02040503050406030204" pitchFamily="18" charset="0"/>
                                      <a:ea typeface="Cambria Math" panose="02040503050406030204" pitchFamily="18" charset="0"/>
                                    </a:rPr>
                                    <m:t>𝛽</m:t>
                                  </m:r>
                                </m:e>
                              </m:d>
                            </m:e>
                          </m:nary>
                        </m:e>
                      </m:func>
                      <m:r>
                        <a:rPr kumimoji="1" lang="en-US" altLang="zh-CN" sz="2000" b="0" i="1" smtClean="0">
                          <a:latin typeface="Cambria Math" panose="02040503050406030204" pitchFamily="18" charset="0"/>
                          <a:ea typeface="Cambria Math" panose="02040503050406030204" pitchFamily="18" charset="0"/>
                        </a:rPr>
                        <m:t>                          </m:t>
                      </m:r>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3</m:t>
                      </m:r>
                      <m:r>
                        <a:rPr kumimoji="1" lang="en-US" altLang="zh-CN" sz="2000" b="0" i="1" smtClean="0">
                          <a:latin typeface="Cambria Math" panose="02040503050406030204" pitchFamily="18" charset="0"/>
                          <a:ea typeface="Cambria Math" panose="02040503050406030204" pitchFamily="18" charset="0"/>
                        </a:rPr>
                        <m:t>)</m:t>
                      </m:r>
                    </m:oMath>
                  </m:oMathPara>
                </a14:m>
                <a:endParaRPr kumimoji="1" lang="el-GR"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Then, for any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𝑧</m:t>
                    </m:r>
                  </m:oMath>
                </a14:m>
                <a:r>
                  <a:rPr kumimoji="1" lang="en" altLang="zh-CN" sz="2000" dirty="0">
                    <a:latin typeface="Microsoft YaHei" panose="020B0503020204020204" pitchFamily="34" charset="-122"/>
                    <a:ea typeface="Microsoft YaHei" panose="020B0503020204020204" pitchFamily="34" charset="-122"/>
                  </a:rPr>
                  <a:t> in </a:t>
                </a:r>
                <a14:m>
                  <m:oMath xmlns:m="http://schemas.openxmlformats.org/officeDocument/2006/math">
                    <m:r>
                      <a:rPr kumimoji="1" lang="en" altLang="zh-CN" sz="2000" i="1" dirty="0" smtClean="0">
                        <a:latin typeface="Cambria Math" panose="02040503050406030204" pitchFamily="18" charset="0"/>
                        <a:ea typeface="Cambria Math" panose="02040503050406030204" pitchFamily="18" charset="0"/>
                      </a:rPr>
                      <m:t>ℝ</m:t>
                    </m:r>
                  </m:oMath>
                </a14:m>
                <a:r>
                  <a:rPr kumimoji="1" lang="en" altLang="zh-CN" sz="2000" dirty="0">
                    <a:latin typeface="Microsoft YaHei" panose="020B0503020204020204" pitchFamily="34" charset="-122"/>
                    <a:ea typeface="Microsoft YaHei" panose="020B0503020204020204" pitchFamily="34" charset="-122"/>
                  </a:rPr>
                  <a:t>, we define the conformity measure for </a:t>
                </a:r>
                <a14:m>
                  <m:oMath xmlns:m="http://schemas.openxmlformats.org/officeDocument/2006/math">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 </m:t>
                    </m:r>
                    <m:d>
                      <m:dPr>
                        <m:ctrlPr>
                          <a:rPr kumimoji="1" lang="en"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oMath>
                </a14:m>
                <a:r>
                  <a:rPr kumimoji="1" lang="en" altLang="zh-CN" sz="2000" dirty="0">
                    <a:latin typeface="Microsoft YaHei" panose="020B0503020204020204" pitchFamily="34" charset="-122"/>
                    <a:ea typeface="Microsoft YaHei" panose="020B0503020204020204" pitchFamily="34" charset="-122"/>
                  </a:rPr>
                  <a:t> as</a:t>
                </a:r>
              </a:p>
              <a:p>
                <a:pPr marL="0" indent="0">
                  <a:lnSpc>
                    <a:spcPct val="125000"/>
                  </a:lnSpc>
                  <a:buNone/>
                </a:pPr>
                <a14:m>
                  <m:oMathPara xmlns:m="http://schemas.openxmlformats.org/officeDocument/2006/math">
                    <m:oMathParaPr>
                      <m:jc m:val="right"/>
                    </m:oMathParaPr>
                    <m:oMath xmlns:m="http://schemas.openxmlformats.org/officeDocument/2006/math">
                      <m:r>
                        <a:rPr kumimoji="1" lang="en" altLang="zh-CN" sz="200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𝑖</m:t>
                      </m:r>
                      <m:r>
                        <a:rPr kumimoji="1" lang="en-US" altLang="zh-CN" sz="2000" b="0" i="1" smtClean="0">
                          <a:latin typeface="Cambria Math" panose="02040503050406030204" pitchFamily="18" charset="0"/>
                          <a:ea typeface="Cambria Math" panose="02040503050406030204" pitchFamily="18" charset="0"/>
                        </a:rPr>
                        <m:t>∈</m:t>
                      </m:r>
                      <m:d>
                        <m:dPr>
                          <m:begChr m:val="["/>
                          <m:endChr m:val="]"/>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𝑛</m:t>
                          </m:r>
                        </m:e>
                      </m:d>
                      <m:sSub>
                        <m:sSubPr>
                          <m:ctrlPr>
                            <a:rPr kumimoji="1" lang="en" altLang="zh-CN" sz="2000" i="1" smtClean="0">
                              <a:latin typeface="Cambria Math" panose="02040503050406030204" pitchFamily="18" charset="0"/>
                              <a:ea typeface="Cambria Math" panose="02040503050406030204" pitchFamily="18" charset="0"/>
                            </a:rPr>
                          </m:ctrlPr>
                        </m:sSubPr>
                        <m:e>
                          <m:r>
                            <a:rPr kumimoji="1" lang="en-US" altLang="zh-CN" sz="2000" b="0" i="1" smtClean="0">
                              <a:latin typeface="Cambria Math" panose="02040503050406030204" pitchFamily="18" charset="0"/>
                              <a:ea typeface="Cambria Math" panose="02040503050406030204" pitchFamily="18" charset="0"/>
                            </a:rPr>
                            <m:t>,</m:t>
                          </m:r>
                          <m:acc>
                            <m:accPr>
                              <m:chr m:val="̂"/>
                              <m:ctrlPr>
                                <a:rPr kumimoji="1" lang="en-US" altLang="zh-CN" sz="2000" b="0" i="1" smtClean="0">
                                  <a:latin typeface="Cambria Math" panose="02040503050406030204" pitchFamily="18" charset="0"/>
                                  <a:ea typeface="Cambria Math" panose="02040503050406030204" pitchFamily="18" charset="0"/>
                                </a:rPr>
                              </m:ctrlPr>
                            </m:accPr>
                            <m:e>
                              <m:r>
                                <a:rPr kumimoji="1" lang="en-US" altLang="zh-CN" sz="2000" b="0" i="1" smtClean="0">
                                  <a:latin typeface="Cambria Math" panose="02040503050406030204" pitchFamily="18" charset="0"/>
                                  <a:ea typeface="Cambria Math" panose="02040503050406030204" pitchFamily="18" charset="0"/>
                                </a:rPr>
                                <m:t>𝑅</m:t>
                              </m:r>
                            </m:e>
                          </m:acc>
                        </m:e>
                        <m:sub>
                          <m:r>
                            <a:rPr kumimoji="1" lang="en-US" altLang="zh-CN" sz="2000" b="0" i="1" smtClean="0">
                              <a:latin typeface="Cambria Math" panose="02040503050406030204" pitchFamily="18" charset="0"/>
                              <a:ea typeface="Cambria Math" panose="02040503050406030204" pitchFamily="18" charset="0"/>
                            </a:rPr>
                            <m:t>𝑖</m:t>
                          </m:r>
                        </m:sub>
                      </m:sSub>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𝑦</m:t>
                              </m:r>
                            </m:e>
                            <m:sub>
                              <m:r>
                                <a:rPr kumimoji="1" lang="en-US" altLang="zh-CN" sz="2000" b="0" i="1" dirty="0" smtClean="0">
                                  <a:latin typeface="Cambria Math" panose="02040503050406030204" pitchFamily="18" charset="0"/>
                                  <a:ea typeface="Cambria Math" panose="02040503050406030204" pitchFamily="18" charset="0"/>
                                </a:rPr>
                                <m:t>𝑖</m:t>
                              </m:r>
                            </m:sub>
                          </m:sSub>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𝑖</m:t>
                              </m:r>
                            </m:sub>
                            <m:sup>
                              <m:r>
                                <a:rPr kumimoji="1" lang="en-US" altLang="zh-CN" sz="2000" b="0" i="1" dirty="0" smtClean="0">
                                  <a:latin typeface="Cambria Math" panose="02040503050406030204" pitchFamily="18" charset="0"/>
                                  <a:ea typeface="Cambria Math" panose="02040503050406030204" pitchFamily="18" charset="0"/>
                                </a:rPr>
                                <m:t>𝑇</m:t>
                              </m:r>
                            </m:sup>
                          </m:sSubSup>
                          <m:acc>
                            <m:accPr>
                              <m:chr m:val="̂"/>
                              <m:ctrlPr>
                                <a:rPr kumimoji="1" lang="en" altLang="zh-CN" sz="2000" i="1" smtClean="0">
                                  <a:latin typeface="Cambria Math" panose="02040503050406030204" pitchFamily="18" charset="0"/>
                                  <a:ea typeface="Cambria Math" panose="02040503050406030204" pitchFamily="18" charset="0"/>
                                </a:rPr>
                              </m:ctrlPr>
                            </m:accPr>
                            <m:e>
                              <m:r>
                                <a:rPr kumimoji="1" lang="en" altLang="zh-CN" sz="2000" i="1" smtClean="0">
                                  <a:latin typeface="Cambria Math" panose="02040503050406030204" pitchFamily="18" charset="0"/>
                                  <a:ea typeface="Cambria Math" panose="02040503050406030204" pitchFamily="18" charset="0"/>
                                </a:rPr>
                                <m:t>𝛽</m:t>
                              </m:r>
                            </m:e>
                          </m:acc>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e>
                      </m:d>
                      <m:r>
                        <m:rPr>
                          <m:sty m:val="p"/>
                        </m:rPr>
                        <a:rPr kumimoji="1" lang="en-US" altLang="zh-CN" sz="2000" b="0" i="0" smtClean="0">
                          <a:latin typeface="Cambria Math" panose="02040503050406030204" pitchFamily="18" charset="0"/>
                          <a:ea typeface="Cambria Math" panose="02040503050406030204" pitchFamily="18" charset="0"/>
                        </a:rPr>
                        <m:t>and</m:t>
                      </m:r>
                      <m:r>
                        <a:rPr kumimoji="1" lang="en-US" altLang="zh-CN" sz="2000" b="0" i="0" smtClean="0">
                          <a:latin typeface="Cambria Math" panose="02040503050406030204" pitchFamily="18" charset="0"/>
                          <a:ea typeface="Cambria Math" panose="02040503050406030204" pitchFamily="18" charset="0"/>
                        </a:rPr>
                        <m:t> </m:t>
                      </m:r>
                      <m:sSub>
                        <m:sSubPr>
                          <m:ctrlPr>
                            <a:rPr kumimoji="1" lang="en" altLang="zh-CN" sz="2000" i="1" smtClean="0">
                              <a:latin typeface="Cambria Math" panose="02040503050406030204" pitchFamily="18" charset="0"/>
                              <a:ea typeface="Cambria Math" panose="02040503050406030204" pitchFamily="18" charset="0"/>
                            </a:rPr>
                          </m:ctrlPr>
                        </m:sSubPr>
                        <m:e>
                          <m:acc>
                            <m:accPr>
                              <m:chr m:val="̂"/>
                              <m:ctrlPr>
                                <a:rPr kumimoji="1" lang="en-US" altLang="zh-CN" sz="2000" b="0" i="1" smtClean="0">
                                  <a:latin typeface="Cambria Math" panose="02040503050406030204" pitchFamily="18" charset="0"/>
                                  <a:ea typeface="Cambria Math" panose="02040503050406030204" pitchFamily="18" charset="0"/>
                                </a:rPr>
                              </m:ctrlPr>
                            </m:accPr>
                            <m:e>
                              <m:r>
                                <a:rPr kumimoji="1" lang="en-US" altLang="zh-CN" sz="2000" b="0" i="1" smtClean="0">
                                  <a:latin typeface="Cambria Math" panose="02040503050406030204" pitchFamily="18" charset="0"/>
                                  <a:ea typeface="Cambria Math" panose="02040503050406030204" pitchFamily="18" charset="0"/>
                                </a:rPr>
                                <m:t>𝑅</m:t>
                              </m:r>
                            </m:e>
                          </m:acc>
                        </m:e>
                        <m:sub>
                          <m:r>
                            <a:rPr kumimoji="1" lang="en-US" altLang="zh-CN" sz="2000" b="0" i="1" smtClean="0">
                              <a:latin typeface="Cambria Math" panose="02040503050406030204" pitchFamily="18" charset="0"/>
                              <a:ea typeface="Cambria Math" panose="02040503050406030204" pitchFamily="18" charset="0"/>
                            </a:rPr>
                            <m:t>𝑛</m:t>
                          </m:r>
                          <m:r>
                            <a:rPr kumimoji="1" lang="en-US" altLang="zh-CN" sz="2000" b="0" i="1" smtClean="0">
                              <a:latin typeface="Cambria Math" panose="02040503050406030204" pitchFamily="18" charset="0"/>
                              <a:ea typeface="Cambria Math" panose="02040503050406030204" pitchFamily="18" charset="0"/>
                            </a:rPr>
                            <m:t>+1</m:t>
                          </m:r>
                        </m:sub>
                      </m:sSub>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𝜓</m:t>
                      </m:r>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𝑦</m:t>
                              </m:r>
                            </m:e>
                            <m:sub>
                              <m:r>
                                <a:rPr kumimoji="1" lang="en-US" altLang="zh-CN" sz="2000" b="0" i="1" dirty="0" smtClean="0">
                                  <a:latin typeface="Cambria Math" panose="02040503050406030204" pitchFamily="18" charset="0"/>
                                  <a:ea typeface="Cambria Math" panose="02040503050406030204" pitchFamily="18" charset="0"/>
                                </a:rPr>
                                <m:t>𝑖</m:t>
                              </m:r>
                            </m:sub>
                          </m:sSub>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𝑛</m:t>
                              </m:r>
                              <m:r>
                                <a:rPr kumimoji="1" lang="en-US" altLang="zh-CN" sz="2000" b="0" i="1" dirty="0" smtClean="0">
                                  <a:latin typeface="Cambria Math" panose="02040503050406030204" pitchFamily="18" charset="0"/>
                                  <a:ea typeface="Cambria Math" panose="02040503050406030204" pitchFamily="18" charset="0"/>
                                </a:rPr>
                                <m:t>+1</m:t>
                              </m:r>
                            </m:sub>
                            <m:sup>
                              <m:r>
                                <a:rPr kumimoji="1" lang="en-US" altLang="zh-CN" sz="2000" b="0" i="1" dirty="0" smtClean="0">
                                  <a:latin typeface="Cambria Math" panose="02040503050406030204" pitchFamily="18" charset="0"/>
                                  <a:ea typeface="Cambria Math" panose="02040503050406030204" pitchFamily="18" charset="0"/>
                                </a:rPr>
                                <m:t>𝑇</m:t>
                              </m:r>
                            </m:sup>
                          </m:sSubSup>
                          <m:acc>
                            <m:accPr>
                              <m:chr m:val="̂"/>
                              <m:ctrlPr>
                                <a:rPr kumimoji="1" lang="en" altLang="zh-CN" sz="2000" i="1" smtClean="0">
                                  <a:latin typeface="Cambria Math" panose="02040503050406030204" pitchFamily="18" charset="0"/>
                                  <a:ea typeface="Cambria Math" panose="02040503050406030204" pitchFamily="18" charset="0"/>
                                </a:rPr>
                              </m:ctrlPr>
                            </m:accPr>
                            <m:e>
                              <m:r>
                                <a:rPr kumimoji="1" lang="en" altLang="zh-CN" sz="2000" i="1" smtClean="0">
                                  <a:latin typeface="Cambria Math" panose="02040503050406030204" pitchFamily="18" charset="0"/>
                                  <a:ea typeface="Cambria Math" panose="02040503050406030204" pitchFamily="18" charset="0"/>
                                </a:rPr>
                                <m:t>𝛽</m:t>
                              </m:r>
                            </m:e>
                          </m:acc>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e>
                      </m:d>
                      <m:r>
                        <a:rPr kumimoji="1" lang="en-US" altLang="zh-CN" sz="2000" b="0" i="1" smtClean="0">
                          <a:latin typeface="Cambria Math" panose="02040503050406030204" pitchFamily="18" charset="0"/>
                          <a:ea typeface="Cambria Math" panose="02040503050406030204" pitchFamily="18" charset="0"/>
                        </a:rPr>
                        <m:t>.                     (4)</m:t>
                      </m:r>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3778147"/>
              </a:xfrm>
              <a:blipFill>
                <a:blip r:embed="rId3"/>
                <a:stretch>
                  <a:fillRect l="-603" r="-724" b="-2281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711386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452587-8D0C-A74B-BE32-F6C28C74499E}"/>
              </a:ext>
            </a:extLst>
          </p:cNvPr>
          <p:cNvSpPr>
            <a:spLocks noGrp="1"/>
          </p:cNvSpPr>
          <p:nvPr>
            <p:ph type="title"/>
          </p:nvPr>
        </p:nvSpPr>
        <p:spPr>
          <a:xfrm>
            <a:off x="838200" y="681038"/>
            <a:ext cx="10515600" cy="1325563"/>
          </a:xfrm>
        </p:spPr>
        <p:txBody>
          <a:bodyPr>
            <a:normAutofit/>
          </a:bodyPr>
          <a:lstStyle/>
          <a:p>
            <a:r>
              <a:rPr kumimoji="1" lang="en-US" altLang="zh-CN" sz="5400" dirty="0">
                <a:latin typeface="Microsoft YaHei" panose="020B0503020204020204" pitchFamily="34" charset="-122"/>
                <a:ea typeface="Microsoft YaHei" panose="020B0503020204020204" pitchFamily="34" charset="-122"/>
                <a:cs typeface="Times New Roman" panose="02020603050405020304" pitchFamily="18" charset="0"/>
              </a:rPr>
              <a:t>Conformal Prediction</a:t>
            </a:r>
            <a:endParaRPr kumimoji="1" lang="zh-CN" altLang="en-US" sz="5400" dirty="0">
              <a:latin typeface="Microsoft YaHei" panose="020B0503020204020204" pitchFamily="34" charset="-122"/>
              <a:ea typeface="Microsoft YaHei" panose="020B0503020204020204" pitchFamily="34" charset="-122"/>
              <a:cs typeface="Times New Roman" panose="02020603050405020304" pitchFamily="18" charset="0"/>
            </a:endParaRPr>
          </a:p>
        </p:txBody>
      </p:sp>
      <mc:AlternateContent xmlns:mc="http://schemas.openxmlformats.org/markup-compatibility/2006">
        <mc:Choice xmlns:a14="http://schemas.microsoft.com/office/drawing/2010/main" Requires="a14">
          <p:sp>
            <p:nvSpPr>
              <p:cNvPr id="3" name="内容占位符 2">
                <a:extLst>
                  <a:ext uri="{FF2B5EF4-FFF2-40B4-BE49-F238E27FC236}">
                    <a16:creationId xmlns:a16="http://schemas.microsoft.com/office/drawing/2014/main" id="{A15E0FC2-70CA-144B-A71D-BEFB5B70F93B}"/>
                  </a:ext>
                </a:extLst>
              </p:cNvPr>
              <p:cNvSpPr>
                <a:spLocks noGrp="1"/>
              </p:cNvSpPr>
              <p:nvPr>
                <p:ph idx="1"/>
              </p:nvPr>
            </p:nvSpPr>
            <p:spPr>
              <a:xfrm>
                <a:off x="838200" y="1911927"/>
                <a:ext cx="10515600" cy="3778147"/>
              </a:xfrm>
            </p:spPr>
            <p:txBody>
              <a:bodyPr>
                <a:noAutofit/>
              </a:bodyPr>
              <a:lstStyle/>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where </a:t>
                </a:r>
                <a14:m>
                  <m:oMath xmlns:m="http://schemas.openxmlformats.org/officeDocument/2006/math">
                    <m:r>
                      <a:rPr kumimoji="1" lang="en-US" altLang="zh-CN" sz="2000" b="0" i="1" smtClean="0">
                        <a:latin typeface="Cambria Math" panose="02040503050406030204" pitchFamily="18" charset="0"/>
                        <a:ea typeface="Cambria Math" panose="02040503050406030204" pitchFamily="18" charset="0"/>
                      </a:rPr>
                      <m:t>𝜓</m:t>
                    </m:r>
                  </m:oMath>
                </a14:m>
                <a:r>
                  <a:rPr kumimoji="1" lang="el-GR" altLang="zh-CN" sz="2000" dirty="0">
                    <a:latin typeface="Microsoft YaHei" panose="020B0503020204020204" pitchFamily="34" charset="-122"/>
                    <a:ea typeface="Microsoft YaHei" panose="020B0503020204020204" pitchFamily="34" charset="-122"/>
                  </a:rPr>
                  <a:t> </a:t>
                </a:r>
                <a:r>
                  <a:rPr kumimoji="1" lang="en" altLang="zh-CN" sz="2000" dirty="0">
                    <a:latin typeface="Microsoft YaHei" panose="020B0503020204020204" pitchFamily="34" charset="-122"/>
                    <a:ea typeface="Microsoft YaHei" panose="020B0503020204020204" pitchFamily="34" charset="-122"/>
                  </a:rPr>
                  <a:t>is a real-valued function that is invariant with respect to any permutation of the input data. For example, in a linear regression problem, we can take the absolute value of the residual to be a conformity measure function </a:t>
                </a:r>
                <a14:m>
                  <m:oMath xmlns:m="http://schemas.openxmlformats.org/officeDocument/2006/math">
                    <m:r>
                      <a:rPr kumimoji="1" lang="en-US" altLang="zh-CN" sz="2000" b="0" i="1" smtClean="0">
                        <a:latin typeface="Cambria Math" panose="02040503050406030204" pitchFamily="18" charset="0"/>
                        <a:ea typeface="Microsoft YaHei" panose="020B0503020204020204" pitchFamily="34" charset="-122"/>
                      </a:rPr>
                      <m:t>𝑖</m:t>
                    </m:r>
                    <m:r>
                      <a:rPr kumimoji="1" lang="en-US" altLang="zh-CN" sz="2000" b="0" i="1" smtClean="0">
                        <a:latin typeface="Cambria Math" panose="02040503050406030204" pitchFamily="18" charset="0"/>
                        <a:ea typeface="Microsoft YaHei" panose="020B0503020204020204" pitchFamily="34" charset="-122"/>
                      </a:rPr>
                      <m:t>.</m:t>
                    </m:r>
                    <m:r>
                      <a:rPr kumimoji="1" lang="en-US" altLang="zh-CN" sz="2000" b="0" i="1" smtClean="0">
                        <a:latin typeface="Cambria Math" panose="02040503050406030204" pitchFamily="18" charset="0"/>
                        <a:ea typeface="Microsoft YaHei" panose="020B0503020204020204" pitchFamily="34" charset="-122"/>
                      </a:rPr>
                      <m:t>𝑒</m:t>
                    </m:r>
                    <m:r>
                      <a:rPr kumimoji="1" lang="en-US" altLang="zh-CN" sz="2000" b="0" i="1" smtClean="0">
                        <a:latin typeface="Cambria Math" panose="02040503050406030204" pitchFamily="18" charset="0"/>
                        <a:ea typeface="Microsoft YaHei" panose="020B0503020204020204" pitchFamily="34" charset="-122"/>
                      </a:rPr>
                      <m:t>.</m:t>
                    </m:r>
                  </m:oMath>
                </a14:m>
                <a:r>
                  <a:rPr kumimoji="1" lang="en" altLang="zh-CN" sz="2000" dirty="0">
                    <a:ea typeface="Cambria Math" panose="02040503050406030204" pitchFamily="18" charset="0"/>
                  </a:rPr>
                  <a:t> </a:t>
                </a:r>
                <a14:m>
                  <m:oMath xmlns:m="http://schemas.openxmlformats.org/officeDocument/2006/math">
                    <m:sSub>
                      <m:sSubPr>
                        <m:ctrlPr>
                          <a:rPr kumimoji="1" lang="en" altLang="zh-CN" sz="2000" i="1" smtClean="0">
                            <a:latin typeface="Cambria Math" panose="02040503050406030204" pitchFamily="18" charset="0"/>
                            <a:ea typeface="Cambria Math" panose="02040503050406030204" pitchFamily="18" charset="0"/>
                          </a:rPr>
                        </m:ctrlPr>
                      </m:sSubPr>
                      <m:e>
                        <m:acc>
                          <m:accPr>
                            <m:chr m:val="̂"/>
                            <m:ctrlPr>
                              <a:rPr kumimoji="1" lang="en-US" altLang="zh-CN" sz="2000" b="0" i="1" smtClean="0">
                                <a:latin typeface="Cambria Math" panose="02040503050406030204" pitchFamily="18" charset="0"/>
                                <a:ea typeface="Cambria Math" panose="02040503050406030204" pitchFamily="18" charset="0"/>
                              </a:rPr>
                            </m:ctrlPr>
                          </m:accPr>
                          <m:e>
                            <m:r>
                              <a:rPr kumimoji="1" lang="en-US" altLang="zh-CN" sz="2000" b="0" i="1" smtClean="0">
                                <a:latin typeface="Cambria Math" panose="02040503050406030204" pitchFamily="18" charset="0"/>
                                <a:ea typeface="Cambria Math" panose="02040503050406030204" pitchFamily="18" charset="0"/>
                              </a:rPr>
                              <m:t>𝑅</m:t>
                            </m:r>
                          </m:e>
                        </m:acc>
                      </m:e>
                      <m:sub>
                        <m:r>
                          <a:rPr kumimoji="1" lang="en-US" altLang="zh-CN" sz="2000" b="0" i="1" smtClean="0">
                            <a:latin typeface="Cambria Math" panose="02040503050406030204" pitchFamily="18" charset="0"/>
                            <a:ea typeface="Cambria Math" panose="02040503050406030204" pitchFamily="18" charset="0"/>
                          </a:rPr>
                          <m:t>𝑖</m:t>
                        </m:r>
                      </m:sub>
                    </m:sSub>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r>
                      <a:rPr kumimoji="1" lang="en-US" altLang="zh-CN" sz="2000" b="0" i="1" smtClean="0">
                        <a:latin typeface="Cambria Math" panose="02040503050406030204" pitchFamily="18" charset="0"/>
                        <a:ea typeface="Cambria Math" panose="02040503050406030204" pitchFamily="18" charset="0"/>
                      </a:rPr>
                      <m:t>=</m:t>
                    </m:r>
                    <m:r>
                      <a:rPr kumimoji="1" lang="en-US" altLang="zh-CN" sz="2000" b="0" i="1" smtClean="0">
                        <a:latin typeface="Cambria Math" panose="02040503050406030204" pitchFamily="18" charset="0"/>
                        <a:ea typeface="Cambria Math" panose="02040503050406030204" pitchFamily="18" charset="0"/>
                      </a:rPr>
                      <m:t>|</m:t>
                    </m:r>
                    <m:sSub>
                      <m:sSubPr>
                        <m:ctrlPr>
                          <a:rPr kumimoji="1" lang="en-US" altLang="zh-CN" sz="2000" b="0" i="1" dirty="0" smtClean="0">
                            <a:latin typeface="Cambria Math" panose="02040503050406030204" pitchFamily="18" charset="0"/>
                            <a:ea typeface="Cambria Math" panose="02040503050406030204" pitchFamily="18" charset="0"/>
                          </a:rPr>
                        </m:ctrlPr>
                      </m:sSubPr>
                      <m:e>
                        <m:r>
                          <a:rPr kumimoji="1" lang="en-US" altLang="zh-CN" sz="2000" b="0" i="1" dirty="0" smtClean="0">
                            <a:latin typeface="Cambria Math" panose="02040503050406030204" pitchFamily="18" charset="0"/>
                            <a:ea typeface="Cambria Math" panose="02040503050406030204" pitchFamily="18" charset="0"/>
                          </a:rPr>
                          <m:t>𝑦</m:t>
                        </m:r>
                      </m:e>
                      <m:sub>
                        <m:r>
                          <a:rPr kumimoji="1" lang="en-US" altLang="zh-CN" sz="2000" b="0" i="1" dirty="0" smtClean="0">
                            <a:latin typeface="Cambria Math" panose="02040503050406030204" pitchFamily="18" charset="0"/>
                            <a:ea typeface="Cambria Math" panose="02040503050406030204" pitchFamily="18" charset="0"/>
                          </a:rPr>
                          <m:t>𝑖</m:t>
                        </m:r>
                      </m:sub>
                    </m:sSub>
                    <m:r>
                      <a:rPr kumimoji="1" lang="en-US" altLang="zh-CN" sz="2000" b="0" i="1" dirty="0" smtClean="0">
                        <a:latin typeface="Cambria Math" panose="02040503050406030204" pitchFamily="18" charset="0"/>
                        <a:ea typeface="Cambria Math" panose="02040503050406030204" pitchFamily="18" charset="0"/>
                      </a:rPr>
                      <m:t>−</m:t>
                    </m:r>
                    <m:sSubSup>
                      <m:sSubSupPr>
                        <m:ctrlPr>
                          <a:rPr kumimoji="1" lang="en-US" altLang="zh-CN" sz="2000" b="0" i="1" dirty="0" smtClean="0">
                            <a:latin typeface="Cambria Math" panose="02040503050406030204" pitchFamily="18" charset="0"/>
                            <a:ea typeface="Cambria Math" panose="02040503050406030204" pitchFamily="18" charset="0"/>
                          </a:rPr>
                        </m:ctrlPr>
                      </m:sSubSupPr>
                      <m:e>
                        <m:r>
                          <a:rPr kumimoji="1" lang="en-US" altLang="zh-CN" sz="2000" b="0" i="1" dirty="0" smtClean="0">
                            <a:latin typeface="Cambria Math" panose="02040503050406030204" pitchFamily="18" charset="0"/>
                            <a:ea typeface="Cambria Math" panose="02040503050406030204" pitchFamily="18" charset="0"/>
                          </a:rPr>
                          <m:t>𝑥</m:t>
                        </m:r>
                      </m:e>
                      <m:sub>
                        <m:r>
                          <a:rPr kumimoji="1" lang="en-US" altLang="zh-CN" sz="2000" b="0" i="1" dirty="0" smtClean="0">
                            <a:latin typeface="Cambria Math" panose="02040503050406030204" pitchFamily="18" charset="0"/>
                            <a:ea typeface="Cambria Math" panose="02040503050406030204" pitchFamily="18" charset="0"/>
                          </a:rPr>
                          <m:t>𝑖</m:t>
                        </m:r>
                      </m:sub>
                      <m:sup>
                        <m:r>
                          <a:rPr kumimoji="1" lang="en-US" altLang="zh-CN" sz="2000" b="0" i="1" dirty="0" smtClean="0">
                            <a:latin typeface="Cambria Math" panose="02040503050406030204" pitchFamily="18" charset="0"/>
                            <a:ea typeface="Cambria Math" panose="02040503050406030204" pitchFamily="18" charset="0"/>
                          </a:rPr>
                          <m:t>𝑇</m:t>
                        </m:r>
                      </m:sup>
                    </m:sSubSup>
                    <m:acc>
                      <m:accPr>
                        <m:chr m:val="̂"/>
                        <m:ctrlPr>
                          <a:rPr kumimoji="1" lang="en" altLang="zh-CN" sz="2000" i="1" smtClean="0">
                            <a:latin typeface="Cambria Math" panose="02040503050406030204" pitchFamily="18" charset="0"/>
                            <a:ea typeface="Cambria Math" panose="02040503050406030204" pitchFamily="18" charset="0"/>
                          </a:rPr>
                        </m:ctrlPr>
                      </m:accPr>
                      <m:e>
                        <m:r>
                          <a:rPr kumimoji="1" lang="en" altLang="zh-CN" sz="2000" i="1" smtClean="0">
                            <a:latin typeface="Cambria Math" panose="02040503050406030204" pitchFamily="18" charset="0"/>
                            <a:ea typeface="Cambria Math" panose="02040503050406030204" pitchFamily="18" charset="0"/>
                          </a:rPr>
                          <m:t>𝛽</m:t>
                        </m:r>
                      </m:e>
                    </m:acc>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r>
                      <a:rPr kumimoji="1" lang="en-US" altLang="zh-CN" sz="2000" b="0" i="1" smtClean="0">
                        <a:latin typeface="Cambria Math" panose="02040503050406030204" pitchFamily="18" charset="0"/>
                        <a:ea typeface="Cambria Math" panose="02040503050406030204" pitchFamily="18" charset="0"/>
                      </a:rPr>
                      <m:t>|</m:t>
                    </m:r>
                  </m:oMath>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The main idea for constructing a conformal confidence set is to consider the </a:t>
                </a:r>
                <a:r>
                  <a:rPr kumimoji="1" lang="en" altLang="zh-CN" sz="2000" dirty="0" err="1">
                    <a:latin typeface="Microsoft YaHei" panose="020B0503020204020204" pitchFamily="34" charset="-122"/>
                    <a:ea typeface="Microsoft YaHei" panose="020B0503020204020204" pitchFamily="34" charset="-122"/>
                  </a:rPr>
                  <a:t>typicalness</a:t>
                </a:r>
                <a:r>
                  <a:rPr kumimoji="1" lang="en" altLang="zh-CN" sz="2000" dirty="0">
                    <a:latin typeface="Microsoft YaHei" panose="020B0503020204020204" pitchFamily="34" charset="-122"/>
                    <a:ea typeface="Microsoft YaHei" panose="020B0503020204020204" pitchFamily="34" charset="-122"/>
                  </a:rPr>
                  <a:t> of a candidate point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𝑧</m:t>
                    </m:r>
                  </m:oMath>
                </a14:m>
                <a:r>
                  <a:rPr kumimoji="1" lang="en" altLang="zh-CN" sz="2000" dirty="0">
                    <a:latin typeface="Microsoft YaHei" panose="020B0503020204020204" pitchFamily="34" charset="-122"/>
                    <a:ea typeface="Microsoft YaHei" panose="020B0503020204020204" pitchFamily="34" charset="-122"/>
                  </a:rPr>
                  <a:t> measured as</a:t>
                </a:r>
              </a:p>
              <a:p>
                <a:pPr marL="0" indent="0">
                  <a:lnSpc>
                    <a:spcPct val="125000"/>
                  </a:lnSpc>
                  <a:buNone/>
                </a:pPr>
                <a14:m>
                  <m:oMathPara xmlns:m="http://schemas.openxmlformats.org/officeDocument/2006/math">
                    <m:oMathParaPr>
                      <m:jc m:val="right"/>
                    </m:oMathParaPr>
                    <m:oMath xmlns:m="http://schemas.openxmlformats.org/officeDocument/2006/math">
                      <m:acc>
                        <m:accPr>
                          <m:chr m:val="̂"/>
                          <m:ctrlPr>
                            <a:rPr kumimoji="1" lang="en" altLang="zh-CN" sz="2000" i="1" smtClean="0">
                              <a:latin typeface="Cambria Math" panose="02040503050406030204" pitchFamily="18" charset="0"/>
                              <a:ea typeface="Microsoft YaHei" panose="020B0503020204020204" pitchFamily="34" charset="-122"/>
                            </a:rPr>
                          </m:ctrlPr>
                        </m:accPr>
                        <m:e>
                          <m:r>
                            <a:rPr kumimoji="1" lang="en" altLang="zh-CN" sz="2000" i="1" smtClean="0">
                              <a:latin typeface="Cambria Math" panose="02040503050406030204" pitchFamily="18" charset="0"/>
                              <a:ea typeface="Cambria Math" panose="02040503050406030204" pitchFamily="18" charset="0"/>
                            </a:rPr>
                            <m:t>𝜋</m:t>
                          </m:r>
                        </m:e>
                      </m:acc>
                      <m:d>
                        <m:dPr>
                          <m:ctrlPr>
                            <a:rPr kumimoji="1" lang="en-US" altLang="zh-CN" sz="2000" b="0" i="1" smtClean="0">
                              <a:latin typeface="Cambria Math" panose="02040503050406030204" pitchFamily="18" charset="0"/>
                              <a:ea typeface="Microsoft YaHei" panose="020B0503020204020204" pitchFamily="34" charset="-122"/>
                            </a:rPr>
                          </m:ctrlPr>
                        </m:dPr>
                        <m:e>
                          <m:r>
                            <a:rPr kumimoji="1" lang="en-US" altLang="zh-CN" sz="2000" b="0" i="1" smtClean="0">
                              <a:latin typeface="Cambria Math" panose="02040503050406030204" pitchFamily="18" charset="0"/>
                              <a:ea typeface="Microsoft YaHei" panose="020B0503020204020204" pitchFamily="34" charset="-122"/>
                            </a:rPr>
                            <m:t>𝑧</m:t>
                          </m:r>
                        </m:e>
                      </m:d>
                      <m:r>
                        <a:rPr kumimoji="1" lang="en-US" altLang="zh-CN" sz="2000" b="0" i="1" smtClean="0">
                          <a:latin typeface="Cambria Math" panose="02040503050406030204" pitchFamily="18" charset="0"/>
                          <a:ea typeface="Microsoft YaHei" panose="020B0503020204020204" pitchFamily="34" charset="-122"/>
                        </a:rPr>
                        <m:t>=</m:t>
                      </m:r>
                      <m:acc>
                        <m:accPr>
                          <m:chr m:val="̂"/>
                          <m:ctrlPr>
                            <a:rPr kumimoji="1" lang="en" altLang="zh-CN" sz="2000" i="1" smtClean="0">
                              <a:latin typeface="Cambria Math" panose="02040503050406030204" pitchFamily="18" charset="0"/>
                              <a:ea typeface="Microsoft YaHei" panose="020B0503020204020204" pitchFamily="34" charset="-122"/>
                            </a:rPr>
                          </m:ctrlPr>
                        </m:accPr>
                        <m:e>
                          <m:r>
                            <a:rPr kumimoji="1" lang="en" altLang="zh-CN" sz="2000" i="1" smtClean="0">
                              <a:latin typeface="Cambria Math" panose="02040503050406030204" pitchFamily="18" charset="0"/>
                              <a:ea typeface="Cambria Math" panose="02040503050406030204" pitchFamily="18" charset="0"/>
                            </a:rPr>
                            <m:t>𝜋</m:t>
                          </m:r>
                        </m:e>
                      </m:acc>
                      <m:d>
                        <m:dPr>
                          <m:ctrlPr>
                            <a:rPr kumimoji="1" lang="en-US" altLang="zh-CN" sz="2000" b="0" i="1" smtClean="0">
                              <a:latin typeface="Cambria Math" panose="02040503050406030204" pitchFamily="18" charset="0"/>
                              <a:ea typeface="Microsoft YaHei" panose="020B0503020204020204" pitchFamily="34" charset="-122"/>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𝐷</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r>
                            <a:rPr kumimoji="1" lang="en" altLang="zh-CN" sz="2000" i="1" dirty="0" smtClean="0">
                              <a:latin typeface="Cambria Math" panose="02040503050406030204" pitchFamily="18" charset="0"/>
                              <a:ea typeface="Microsoft YaHei" panose="020B0503020204020204" pitchFamily="34" charset="-122"/>
                            </a:rPr>
                            <m:t> </m:t>
                          </m:r>
                          <m:d>
                            <m:dPr>
                              <m:ctrlPr>
                                <a:rPr kumimoji="1" lang="en" altLang="zh-CN" sz="2000" i="1"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e>
                          </m:d>
                        </m:e>
                      </m:d>
                      <m:r>
                        <a:rPr kumimoji="1" lang="en-US" altLang="zh-CN" sz="2000" b="0" i="1" smtClean="0">
                          <a:latin typeface="Cambria Math" panose="02040503050406030204" pitchFamily="18" charset="0"/>
                          <a:ea typeface="Microsoft YaHei" panose="020B0503020204020204" pitchFamily="34" charset="-122"/>
                        </a:rPr>
                        <m:t>≔1−</m:t>
                      </m:r>
                      <m:f>
                        <m:fPr>
                          <m:ctrlPr>
                            <a:rPr kumimoji="1" lang="en-US" altLang="zh-CN" sz="2000" b="0" i="1" smtClean="0">
                              <a:latin typeface="Cambria Math" panose="02040503050406030204" pitchFamily="18" charset="0"/>
                              <a:ea typeface="Microsoft YaHei" panose="020B0503020204020204" pitchFamily="34" charset="-122"/>
                            </a:rPr>
                          </m:ctrlPr>
                        </m:fPr>
                        <m:num>
                          <m:r>
                            <a:rPr kumimoji="1" lang="en-US" altLang="zh-CN" sz="2000" b="0" i="1" smtClean="0">
                              <a:latin typeface="Cambria Math" panose="02040503050406030204" pitchFamily="18" charset="0"/>
                              <a:ea typeface="Microsoft YaHei" panose="020B0503020204020204" pitchFamily="34" charset="-122"/>
                            </a:rPr>
                            <m:t>1</m:t>
                          </m:r>
                        </m:num>
                        <m:den>
                          <m:r>
                            <a:rPr kumimoji="1" lang="en-US" altLang="zh-CN" sz="2000" b="0" i="1" smtClean="0">
                              <a:latin typeface="Cambria Math" panose="02040503050406030204" pitchFamily="18" charset="0"/>
                              <a:ea typeface="Microsoft YaHei" panose="020B0503020204020204" pitchFamily="34" charset="-122"/>
                            </a:rPr>
                            <m:t>𝑛</m:t>
                          </m:r>
                          <m:r>
                            <a:rPr kumimoji="1" lang="en-US" altLang="zh-CN" sz="2000" b="0" i="1" smtClean="0">
                              <a:latin typeface="Cambria Math" panose="02040503050406030204" pitchFamily="18" charset="0"/>
                              <a:ea typeface="Microsoft YaHei" panose="020B0503020204020204" pitchFamily="34" charset="-122"/>
                            </a:rPr>
                            <m:t>+1</m:t>
                          </m:r>
                        </m:den>
                      </m:f>
                      <m:r>
                        <a:rPr kumimoji="1" lang="en-US" altLang="zh-CN" sz="2000" b="0" i="1" smtClean="0">
                          <a:latin typeface="Cambria Math" panose="02040503050406030204" pitchFamily="18" charset="0"/>
                          <a:ea typeface="Microsoft YaHei" panose="020B0503020204020204" pitchFamily="34" charset="-122"/>
                        </a:rPr>
                        <m:t>𝑅𝑎𝑛𝑘</m:t>
                      </m:r>
                      <m:d>
                        <m:dPr>
                          <m:ctrlPr>
                            <a:rPr kumimoji="1" lang="en-US" altLang="zh-CN" sz="2000" b="0" i="1" smtClean="0">
                              <a:latin typeface="Cambria Math" panose="02040503050406030204" pitchFamily="18" charset="0"/>
                              <a:ea typeface="Microsoft YaHei" panose="020B0503020204020204" pitchFamily="34" charset="-122"/>
                            </a:rPr>
                          </m:ctrlPr>
                        </m:dPr>
                        <m:e>
                          <m:sSub>
                            <m:sSubPr>
                              <m:ctrlPr>
                                <a:rPr kumimoji="1" lang="en" altLang="zh-CN" sz="2000" i="1" smtClean="0">
                                  <a:latin typeface="Cambria Math" panose="02040503050406030204" pitchFamily="18" charset="0"/>
                                  <a:ea typeface="Cambria Math" panose="02040503050406030204" pitchFamily="18" charset="0"/>
                                </a:rPr>
                              </m:ctrlPr>
                            </m:sSubPr>
                            <m:e>
                              <m:acc>
                                <m:accPr>
                                  <m:chr m:val="̂"/>
                                  <m:ctrlPr>
                                    <a:rPr kumimoji="1" lang="en-US" altLang="zh-CN" sz="2000" b="0" i="1" smtClean="0">
                                      <a:latin typeface="Cambria Math" panose="02040503050406030204" pitchFamily="18" charset="0"/>
                                      <a:ea typeface="Cambria Math" panose="02040503050406030204" pitchFamily="18" charset="0"/>
                                    </a:rPr>
                                  </m:ctrlPr>
                                </m:accPr>
                                <m:e>
                                  <m:r>
                                    <a:rPr kumimoji="1" lang="en-US" altLang="zh-CN" sz="2000" b="0" i="1" smtClean="0">
                                      <a:latin typeface="Cambria Math" panose="02040503050406030204" pitchFamily="18" charset="0"/>
                                      <a:ea typeface="Cambria Math" panose="02040503050406030204" pitchFamily="18" charset="0"/>
                                    </a:rPr>
                                    <m:t>𝑅</m:t>
                                  </m:r>
                                </m:e>
                              </m:acc>
                            </m:e>
                            <m:sub>
                              <m:r>
                                <a:rPr kumimoji="1" lang="en-US" altLang="zh-CN" sz="2000" b="0" i="1" smtClean="0">
                                  <a:latin typeface="Cambria Math" panose="02040503050406030204" pitchFamily="18" charset="0"/>
                                  <a:ea typeface="Cambria Math" panose="02040503050406030204" pitchFamily="18" charset="0"/>
                                </a:rPr>
                                <m:t>𝑛</m:t>
                              </m:r>
                              <m:r>
                                <a:rPr kumimoji="1" lang="en-US" altLang="zh-CN" sz="2000" b="0" i="1" smtClean="0">
                                  <a:latin typeface="Cambria Math" panose="02040503050406030204" pitchFamily="18" charset="0"/>
                                  <a:ea typeface="Cambria Math" panose="02040503050406030204" pitchFamily="18" charset="0"/>
                                </a:rPr>
                                <m:t>+1</m:t>
                              </m:r>
                            </m:sub>
                          </m:sSub>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Cambria Math" panose="02040503050406030204" pitchFamily="18" charset="0"/>
                                </a:rPr>
                                <m:t>𝑧</m:t>
                              </m:r>
                            </m:e>
                          </m:d>
                        </m:e>
                      </m:d>
                      <m:r>
                        <a:rPr kumimoji="1" lang="en-US" altLang="zh-CN" sz="2000" b="0" i="1" smtClean="0">
                          <a:latin typeface="Cambria Math" panose="02040503050406030204" pitchFamily="18" charset="0"/>
                          <a:ea typeface="Cambria Math" panose="02040503050406030204" pitchFamily="18" charset="0"/>
                        </a:rPr>
                        <m:t>.                                      </m:t>
                      </m:r>
                      <m:d>
                        <m:dPr>
                          <m:ctrlPr>
                            <a:rPr kumimoji="1" lang="en-US" altLang="zh-CN" sz="2000" b="0" i="1" smtClean="0">
                              <a:latin typeface="Cambria Math" panose="02040503050406030204" pitchFamily="18" charset="0"/>
                              <a:ea typeface="Cambria Math" panose="02040503050406030204" pitchFamily="18" charset="0"/>
                            </a:rPr>
                          </m:ctrlPr>
                        </m:dPr>
                        <m:e>
                          <m:r>
                            <a:rPr kumimoji="1" lang="en-US" altLang="zh-CN" sz="2000" b="0" i="1" smtClean="0">
                              <a:latin typeface="Cambria Math" panose="02040503050406030204" pitchFamily="18" charset="0"/>
                              <a:ea typeface="Microsoft YaHei" panose="020B0503020204020204" pitchFamily="34" charset="-122"/>
                            </a:rPr>
                            <m:t>5</m:t>
                          </m:r>
                        </m:e>
                      </m:d>
                    </m:oMath>
                  </m:oMathPara>
                </a14:m>
                <a:endParaRPr kumimoji="1" lang="en-US" altLang="zh-CN" sz="2000" b="0" dirty="0">
                  <a:latin typeface="Microsoft YaHei" panose="020B0503020204020204" pitchFamily="34" charset="-122"/>
                  <a:ea typeface="Microsoft YaHei" panose="020B0503020204020204" pitchFamily="34" charset="-122"/>
                </a:endParaRPr>
              </a:p>
              <a:p>
                <a:pPr marL="0" indent="0">
                  <a:lnSpc>
                    <a:spcPct val="125000"/>
                  </a:lnSpc>
                  <a:buNone/>
                </a:pPr>
                <a:r>
                  <a:rPr kumimoji="1" lang="en" altLang="zh-CN" sz="2000" dirty="0">
                    <a:latin typeface="Microsoft YaHei" panose="020B0503020204020204" pitchFamily="34" charset="-122"/>
                    <a:ea typeface="Microsoft YaHei" panose="020B0503020204020204" pitchFamily="34" charset="-122"/>
                  </a:rPr>
                  <a:t>we have </a:t>
                </a:r>
                <a14:m>
                  <m:oMath xmlns:m="http://schemas.openxmlformats.org/officeDocument/2006/math">
                    <m:sSup>
                      <m:sSupPr>
                        <m:ctrlPr>
                          <a:rPr kumimoji="1" lang="en" altLang="zh-CN" sz="2000" i="1" dirty="0" smtClean="0">
                            <a:latin typeface="Cambria Math" panose="02040503050406030204" pitchFamily="18" charset="0"/>
                            <a:ea typeface="Microsoft YaHei" panose="020B0503020204020204" pitchFamily="34" charset="-122"/>
                          </a:rPr>
                        </m:ctrlPr>
                      </m:sSupPr>
                      <m:e>
                        <m:r>
                          <a:rPr kumimoji="1" lang="en" altLang="zh-CN" sz="2000" i="1" dirty="0" smtClean="0">
                            <a:latin typeface="Cambria Math" panose="02040503050406030204" pitchFamily="18" charset="0"/>
                            <a:ea typeface="Cambria Math" panose="02040503050406030204" pitchFamily="18" charset="0"/>
                          </a:rPr>
                          <m:t>ℙ</m:t>
                        </m:r>
                      </m:e>
                      <m:sup>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p>
                    </m:sSup>
                    <m:r>
                      <a:rPr kumimoji="1" lang="en" altLang="zh-CN" sz="2000" i="1" dirty="0" smtClean="0">
                        <a:latin typeface="Cambria Math" panose="02040503050406030204" pitchFamily="18" charset="0"/>
                        <a:ea typeface="Microsoft YaHei" panose="020B0503020204020204" pitchFamily="34" charset="-122"/>
                      </a:rPr>
                      <m:t> (</m:t>
                    </m:r>
                    <m:acc>
                      <m:accPr>
                        <m:chr m:val="̂"/>
                        <m:ctrlPr>
                          <a:rPr kumimoji="1" lang="en" altLang="zh-CN" sz="2000" i="1" smtClean="0">
                            <a:latin typeface="Cambria Math" panose="02040503050406030204" pitchFamily="18" charset="0"/>
                            <a:ea typeface="Microsoft YaHei" panose="020B0503020204020204" pitchFamily="34" charset="-122"/>
                          </a:rPr>
                        </m:ctrlPr>
                      </m:accPr>
                      <m:e>
                        <m:r>
                          <a:rPr kumimoji="1" lang="en" altLang="zh-CN" sz="2000" i="1" smtClean="0">
                            <a:latin typeface="Cambria Math" panose="02040503050406030204" pitchFamily="18" charset="0"/>
                            <a:ea typeface="Cambria Math" panose="02040503050406030204" pitchFamily="18" charset="0"/>
                          </a:rPr>
                          <m:t>𝜋</m:t>
                        </m:r>
                      </m:e>
                    </m:acc>
                    <m:d>
                      <m:dPr>
                        <m:ctrlPr>
                          <a:rPr kumimoji="1" lang="en-US" altLang="zh-CN" sz="2000" b="0" i="1" smtClean="0">
                            <a:latin typeface="Cambria Math" panose="02040503050406030204" pitchFamily="18" charset="0"/>
                            <a:ea typeface="Microsoft YaHei" panose="020B0503020204020204" pitchFamily="34" charset="-122"/>
                          </a:rPr>
                        </m:ctrlPr>
                      </m:dPr>
                      <m:e>
                        <m:sSub>
                          <m:sSubPr>
                            <m:ctrlPr>
                              <a:rPr kumimoji="1" lang="en-US" altLang="zh-CN" sz="2000" b="0" i="1" smtClean="0">
                                <a:latin typeface="Cambria Math" panose="02040503050406030204" pitchFamily="18" charset="0"/>
                                <a:ea typeface="Microsoft YaHei" panose="020B0503020204020204" pitchFamily="34" charset="-122"/>
                              </a:rPr>
                            </m:ctrlPr>
                          </m:sSubPr>
                          <m:e>
                            <m:r>
                              <a:rPr kumimoji="1" lang="en-US" altLang="zh-CN" sz="2000" b="0" i="1" smtClean="0">
                                <a:latin typeface="Cambria Math" panose="02040503050406030204" pitchFamily="18" charset="0"/>
                                <a:ea typeface="Microsoft YaHei" panose="020B0503020204020204" pitchFamily="34" charset="-122"/>
                              </a:rPr>
                              <m:t>𝑦</m:t>
                            </m:r>
                          </m:e>
                          <m:sub>
                            <m:r>
                              <a:rPr kumimoji="1" lang="en-US" altLang="zh-CN" sz="2000" b="0" i="1" smtClean="0">
                                <a:latin typeface="Cambria Math" panose="02040503050406030204" pitchFamily="18" charset="0"/>
                                <a:ea typeface="Microsoft YaHei" panose="020B0503020204020204" pitchFamily="34" charset="-122"/>
                              </a:rPr>
                              <m:t>𝑛</m:t>
                            </m:r>
                            <m:r>
                              <a:rPr kumimoji="1" lang="en-US" altLang="zh-CN" sz="2000" b="0" i="1" smtClean="0">
                                <a:latin typeface="Cambria Math" panose="02040503050406030204" pitchFamily="18" charset="0"/>
                                <a:ea typeface="Microsoft YaHei" panose="020B0503020204020204" pitchFamily="34" charset="-122"/>
                              </a:rPr>
                              <m:t>+1</m:t>
                            </m:r>
                          </m:sub>
                        </m:sSub>
                      </m:e>
                    </m:d>
                    <m:r>
                      <a:rPr kumimoji="1" lang="en" altLang="zh-CN" sz="2000" i="1" dirty="0" smtClean="0">
                        <a:latin typeface="Cambria Math" panose="02040503050406030204" pitchFamily="18" charset="0"/>
                        <a:ea typeface="Microsoft YaHei" panose="020B0503020204020204" pitchFamily="34" charset="-122"/>
                      </a:rPr>
                      <m:t>≤ </m:t>
                    </m:r>
                    <m:r>
                      <a:rPr kumimoji="1" lang="el-GR" altLang="zh-CN" sz="2000" i="1" dirty="0" smtClean="0">
                        <a:latin typeface="Cambria Math" panose="02040503050406030204" pitchFamily="18" charset="0"/>
                        <a:ea typeface="Microsoft YaHei" panose="020B0503020204020204" pitchFamily="34" charset="-122"/>
                      </a:rPr>
                      <m:t>𝛼</m:t>
                    </m:r>
                    <m:r>
                      <a:rPr kumimoji="1" lang="el-GR" altLang="zh-CN" sz="2000" i="1" dirty="0" smtClean="0">
                        <a:latin typeface="Cambria Math" panose="02040503050406030204" pitchFamily="18" charset="0"/>
                        <a:ea typeface="Microsoft YaHei" panose="020B0503020204020204" pitchFamily="34" charset="-122"/>
                      </a:rPr>
                      <m:t>) ≤ </m:t>
                    </m:r>
                    <m:r>
                      <a:rPr kumimoji="1" lang="el-GR" altLang="zh-CN" sz="2000" i="1" dirty="0" smtClean="0">
                        <a:latin typeface="Cambria Math" panose="02040503050406030204" pitchFamily="18" charset="0"/>
                        <a:ea typeface="Microsoft YaHei" panose="020B0503020204020204" pitchFamily="34" charset="-122"/>
                      </a:rPr>
                      <m:t>𝛼</m:t>
                    </m:r>
                    <m:r>
                      <a:rPr kumimoji="1" lang="el-GR" altLang="zh-CN" sz="2000" i="1" dirty="0" smtClean="0">
                        <a:latin typeface="Cambria Math" panose="02040503050406030204" pitchFamily="18" charset="0"/>
                        <a:ea typeface="Microsoft YaHei" panose="020B0503020204020204" pitchFamily="34" charset="-122"/>
                      </a:rPr>
                      <m:t> </m:t>
                    </m:r>
                  </m:oMath>
                </a14:m>
                <a:r>
                  <a:rPr kumimoji="1" lang="en" altLang="zh-CN" sz="2000" dirty="0">
                    <a:latin typeface="Microsoft YaHei" panose="020B0503020204020204" pitchFamily="34" charset="-122"/>
                    <a:ea typeface="Microsoft YaHei" panose="020B0503020204020204" pitchFamily="34" charset="-122"/>
                  </a:rPr>
                  <a:t>for any </a:t>
                </a:r>
                <a14:m>
                  <m:oMath xmlns:m="http://schemas.openxmlformats.org/officeDocument/2006/math">
                    <m:r>
                      <a:rPr kumimoji="1" lang="el-GR" altLang="zh-CN" sz="2000" i="1" dirty="0" smtClean="0">
                        <a:latin typeface="Cambria Math" panose="02040503050406030204" pitchFamily="18" charset="0"/>
                        <a:ea typeface="Microsoft YaHei" panose="020B0503020204020204" pitchFamily="34" charset="-122"/>
                      </a:rPr>
                      <m:t>𝛼</m:t>
                    </m:r>
                  </m:oMath>
                </a14:m>
                <a:r>
                  <a:rPr kumimoji="1" lang="el-GR" altLang="zh-CN" sz="2000" dirty="0">
                    <a:latin typeface="Microsoft YaHei" panose="020B0503020204020204" pitchFamily="34" charset="-122"/>
                    <a:ea typeface="Microsoft YaHei" panose="020B0503020204020204" pitchFamily="34" charset="-122"/>
                  </a:rPr>
                  <a:t> </a:t>
                </a:r>
                <a:r>
                  <a:rPr kumimoji="1" lang="en" altLang="zh-CN" sz="2000" dirty="0">
                    <a:latin typeface="Microsoft YaHei" panose="020B0503020204020204" pitchFamily="34" charset="-122"/>
                    <a:ea typeface="Microsoft YaHei" panose="020B0503020204020204" pitchFamily="34" charset="-122"/>
                  </a:rPr>
                  <a:t>in </a:t>
                </a:r>
                <a14:m>
                  <m:oMath xmlns:m="http://schemas.openxmlformats.org/officeDocument/2006/math">
                    <m:r>
                      <a:rPr kumimoji="1" lang="en" altLang="zh-CN" sz="2000" i="1" dirty="0" smtClean="0">
                        <a:latin typeface="Cambria Math" panose="02040503050406030204" pitchFamily="18" charset="0"/>
                        <a:ea typeface="Microsoft YaHei" panose="020B0503020204020204" pitchFamily="34" charset="-122"/>
                      </a:rPr>
                      <m:t>(0, 1).</m:t>
                    </m:r>
                  </m:oMath>
                </a14:m>
                <a:r>
                  <a:rPr kumimoji="1" lang="en" altLang="zh-CN" sz="2000" dirty="0">
                    <a:latin typeface="Microsoft YaHei" panose="020B0503020204020204" pitchFamily="34" charset="-122"/>
                    <a:ea typeface="Microsoft YaHei" panose="020B0503020204020204" pitchFamily="34" charset="-122"/>
                  </a:rPr>
                  <a:t> In particular, this implies that the desired coverage guarantee in (2) is verified by the conformal set defined as</a:t>
                </a:r>
              </a:p>
              <a:p>
                <a:pPr marL="0" indent="0">
                  <a:lnSpc>
                    <a:spcPct val="125000"/>
                  </a:lnSpc>
                  <a:buNone/>
                </a:pPr>
                <a14:m>
                  <m:oMathPara xmlns:m="http://schemas.openxmlformats.org/officeDocument/2006/math">
                    <m:oMathParaPr>
                      <m:jc m:val="right"/>
                    </m:oMathParaPr>
                    <m:oMath xmlns:m="http://schemas.openxmlformats.org/officeDocument/2006/math">
                      <m:sSup>
                        <m:sSupPr>
                          <m:ctrlPr>
                            <a:rPr kumimoji="1" lang="el-GR" altLang="zh-CN" sz="2000" i="1" dirty="0" smtClean="0">
                              <a:latin typeface="Cambria Math" panose="02040503050406030204" pitchFamily="18" charset="0"/>
                              <a:ea typeface="Cambria Math" panose="02040503050406030204" pitchFamily="18" charset="0"/>
                            </a:rPr>
                          </m:ctrlPr>
                        </m:sSupPr>
                        <m:e>
                          <m:acc>
                            <m:accPr>
                              <m:chr m:val="̂"/>
                              <m:ctrlPr>
                                <a:rPr kumimoji="1" lang="el-GR" altLang="zh-CN" sz="2000" i="1" dirty="0" smtClean="0">
                                  <a:latin typeface="Cambria Math" panose="02040503050406030204" pitchFamily="18" charset="0"/>
                                  <a:ea typeface="Cambria Math" panose="02040503050406030204" pitchFamily="18" charset="0"/>
                                </a:rPr>
                              </m:ctrlPr>
                            </m:accPr>
                            <m:e>
                              <m:r>
                                <m:rPr>
                                  <m:sty m:val="p"/>
                                </m:rPr>
                                <a:rPr kumimoji="1" lang="el-GR" altLang="zh-CN" sz="2000" i="1" dirty="0" smtClean="0">
                                  <a:latin typeface="Cambria Math" panose="02040503050406030204" pitchFamily="18" charset="0"/>
                                  <a:ea typeface="Cambria Math" panose="02040503050406030204" pitchFamily="18" charset="0"/>
                                </a:rPr>
                                <m:t>Τ</m:t>
                              </m:r>
                            </m:e>
                          </m:acc>
                        </m:e>
                        <m:sup>
                          <m:d>
                            <m:dPr>
                              <m:ctrlPr>
                                <a:rPr kumimoji="1" lang="en-US" altLang="zh-CN" sz="2000" b="0" i="1" dirty="0" smtClean="0">
                                  <a:latin typeface="Cambria Math" panose="02040503050406030204" pitchFamily="18" charset="0"/>
                                  <a:ea typeface="Cambria Math" panose="02040503050406030204" pitchFamily="18" charset="0"/>
                                </a:rPr>
                              </m:ctrlPr>
                            </m:dPr>
                            <m:e>
                              <m:r>
                                <a:rPr kumimoji="1" lang="en-US" altLang="zh-CN" sz="2000" b="0" i="1" dirty="0" smtClean="0">
                                  <a:latin typeface="Cambria Math" panose="02040503050406030204" pitchFamily="18" charset="0"/>
                                  <a:ea typeface="Cambria Math" panose="02040503050406030204" pitchFamily="18" charset="0"/>
                                </a:rPr>
                                <m:t>𝛼</m:t>
                              </m:r>
                            </m:e>
                          </m:d>
                        </m:sup>
                      </m:sSup>
                      <m:d>
                        <m:dPr>
                          <m:ctrlPr>
                            <a:rPr kumimoji="1" lang="en-US" altLang="zh-CN" sz="2000" b="0" i="1" dirty="0" smtClean="0">
                              <a:latin typeface="Cambria Math" panose="02040503050406030204" pitchFamily="18" charset="0"/>
                              <a:ea typeface="Cambria Math" panose="02040503050406030204" pitchFamily="18" charset="0"/>
                            </a:rPr>
                          </m:ctrlPr>
                        </m:dPr>
                        <m:e>
                          <m:sSub>
                            <m:sSubPr>
                              <m:ctrlPr>
                                <a:rPr kumimoji="1" lang="en" altLang="zh-CN" sz="2000" i="1" dirty="0" smtClean="0">
                                  <a:latin typeface="Cambria Math" panose="02040503050406030204" pitchFamily="18" charset="0"/>
                                  <a:ea typeface="Microsoft YaHei" panose="020B0503020204020204" pitchFamily="34" charset="-122"/>
                                </a:rPr>
                              </m:ctrlPr>
                            </m:sSubPr>
                            <m:e>
                              <m:r>
                                <a:rPr kumimoji="1" lang="en-US" altLang="zh-CN" sz="2000" b="0" i="1" dirty="0" smtClean="0">
                                  <a:latin typeface="Cambria Math" panose="02040503050406030204" pitchFamily="18" charset="0"/>
                                  <a:ea typeface="Microsoft YaHei" panose="020B0503020204020204" pitchFamily="34" charset="-122"/>
                                </a:rPr>
                                <m:t>𝑥</m:t>
                              </m:r>
                            </m:e>
                            <m:sub>
                              <m:r>
                                <a:rPr kumimoji="1" lang="en-US" altLang="zh-CN" sz="2000" b="0" i="1" dirty="0" smtClean="0">
                                  <a:latin typeface="Cambria Math" panose="02040503050406030204" pitchFamily="18" charset="0"/>
                                  <a:ea typeface="Microsoft YaHei" panose="020B0503020204020204" pitchFamily="34" charset="-122"/>
                                </a:rPr>
                                <m:t>𝑛</m:t>
                              </m:r>
                              <m:r>
                                <a:rPr kumimoji="1" lang="en-US" altLang="zh-CN" sz="2000" b="0" i="1" dirty="0" smtClean="0">
                                  <a:latin typeface="Cambria Math" panose="02040503050406030204" pitchFamily="18" charset="0"/>
                                  <a:ea typeface="Microsoft YaHei" panose="020B0503020204020204" pitchFamily="34" charset="-122"/>
                                </a:rPr>
                                <m:t>+1</m:t>
                              </m:r>
                            </m:sub>
                          </m:sSub>
                        </m:e>
                      </m:d>
                      <m:r>
                        <a:rPr kumimoji="1" lang="en-US" altLang="zh-CN" sz="2000" b="0" i="0" dirty="0" smtClean="0">
                          <a:latin typeface="Cambria Math" panose="02040503050406030204" pitchFamily="18" charset="0"/>
                          <a:ea typeface="Microsoft YaHei" panose="020B0503020204020204" pitchFamily="34" charset="-122"/>
                        </a:rPr>
                        <m:t>≔</m:t>
                      </m:r>
                      <m:d>
                        <m:dPr>
                          <m:begChr m:val="{"/>
                          <m:endChr m:val="}"/>
                          <m:ctrlPr>
                            <a:rPr kumimoji="1" lang="en-US" altLang="zh-CN" sz="2000" b="0" i="0" dirty="0" smtClean="0">
                              <a:latin typeface="Cambria Math" panose="02040503050406030204" pitchFamily="18" charset="0"/>
                              <a:ea typeface="Microsoft YaHei" panose="020B0503020204020204" pitchFamily="34" charset="-122"/>
                            </a:rPr>
                          </m:ctrlPr>
                        </m:dPr>
                        <m:e>
                          <m:r>
                            <a:rPr kumimoji="1" lang="en" altLang="zh-CN" sz="2000" i="1" dirty="0" smtClean="0">
                              <a:latin typeface="Cambria Math" panose="02040503050406030204" pitchFamily="18" charset="0"/>
                              <a:ea typeface="Microsoft YaHei" panose="020B0503020204020204" pitchFamily="34" charset="-122"/>
                            </a:rPr>
                            <m:t>𝑧</m:t>
                          </m:r>
                          <m:r>
                            <a:rPr kumimoji="1" lang="en" altLang="zh-CN" sz="2000" i="1" dirty="0" smtClean="0">
                              <a:latin typeface="Cambria Math" panose="02040503050406030204" pitchFamily="18" charset="0"/>
                              <a:ea typeface="Microsoft YaHei" panose="020B0503020204020204" pitchFamily="34" charset="-122"/>
                            </a:rPr>
                            <m:t> ∈ </m:t>
                          </m:r>
                          <m:r>
                            <a:rPr kumimoji="1" lang="en" altLang="zh-CN" sz="2000" i="1" dirty="0" smtClean="0">
                              <a:latin typeface="Cambria Math" panose="02040503050406030204" pitchFamily="18" charset="0"/>
                              <a:ea typeface="Cambria Math" panose="02040503050406030204" pitchFamily="18" charset="0"/>
                            </a:rPr>
                            <m:t>ℝ</m:t>
                          </m:r>
                          <m:r>
                            <a:rPr kumimoji="1" lang="en-US" altLang="zh-CN" sz="2000" b="0" i="0" dirty="0" smtClean="0">
                              <a:latin typeface="Cambria Math" panose="02040503050406030204" pitchFamily="18" charset="0"/>
                              <a:ea typeface="Cambria Math" panose="02040503050406030204" pitchFamily="18" charset="0"/>
                            </a:rPr>
                            <m:t>:</m:t>
                          </m:r>
                          <m:acc>
                            <m:accPr>
                              <m:chr m:val="̂"/>
                              <m:ctrlPr>
                                <a:rPr kumimoji="1" lang="en" altLang="zh-CN" sz="2000" i="1" smtClean="0">
                                  <a:latin typeface="Cambria Math" panose="02040503050406030204" pitchFamily="18" charset="0"/>
                                  <a:ea typeface="Microsoft YaHei" panose="020B0503020204020204" pitchFamily="34" charset="-122"/>
                                </a:rPr>
                              </m:ctrlPr>
                            </m:accPr>
                            <m:e>
                              <m:r>
                                <a:rPr kumimoji="1" lang="en" altLang="zh-CN" sz="2000" i="1" smtClean="0">
                                  <a:latin typeface="Cambria Math" panose="02040503050406030204" pitchFamily="18" charset="0"/>
                                  <a:ea typeface="Cambria Math" panose="02040503050406030204" pitchFamily="18" charset="0"/>
                                </a:rPr>
                                <m:t>𝜋</m:t>
                              </m:r>
                            </m:e>
                          </m:acc>
                          <m:d>
                            <m:dPr>
                              <m:ctrlPr>
                                <a:rPr kumimoji="1" lang="en-US" altLang="zh-CN" sz="2000" b="0" i="1" smtClean="0">
                                  <a:latin typeface="Cambria Math" panose="02040503050406030204" pitchFamily="18" charset="0"/>
                                  <a:ea typeface="Microsoft YaHei" panose="020B0503020204020204" pitchFamily="34" charset="-122"/>
                                </a:rPr>
                              </m:ctrlPr>
                            </m:dPr>
                            <m:e>
                              <m:r>
                                <a:rPr kumimoji="1" lang="en-US" altLang="zh-CN" sz="2000" b="0" i="1" smtClean="0">
                                  <a:latin typeface="Cambria Math" panose="02040503050406030204" pitchFamily="18" charset="0"/>
                                  <a:ea typeface="Microsoft YaHei" panose="020B0503020204020204" pitchFamily="34" charset="-122"/>
                                </a:rPr>
                                <m:t>𝑧</m:t>
                              </m:r>
                            </m:e>
                          </m:d>
                          <m:r>
                            <a:rPr kumimoji="1" lang="en-US" altLang="zh-CN" sz="2000" i="1">
                              <a:latin typeface="Cambria Math" panose="02040503050406030204" pitchFamily="18" charset="0"/>
                              <a:ea typeface="Microsoft YaHei" panose="020B0503020204020204" pitchFamily="34" charset="-122"/>
                            </a:rPr>
                            <m:t>&gt;</m:t>
                          </m:r>
                          <m:r>
                            <a:rPr kumimoji="1" lang="el-GR" altLang="zh-CN" sz="2000" i="1" dirty="0" smtClean="0">
                              <a:latin typeface="Cambria Math" panose="02040503050406030204" pitchFamily="18" charset="0"/>
                              <a:ea typeface="Microsoft YaHei" panose="020B0503020204020204" pitchFamily="34" charset="-122"/>
                            </a:rPr>
                            <m:t>𝛼</m:t>
                          </m:r>
                        </m:e>
                      </m:d>
                      <m:r>
                        <a:rPr kumimoji="1" lang="en-US" altLang="zh-CN" sz="2000" b="0" i="1" dirty="0" smtClean="0">
                          <a:latin typeface="Cambria Math" panose="02040503050406030204" pitchFamily="18" charset="0"/>
                          <a:ea typeface="Microsoft YaHei" panose="020B0503020204020204" pitchFamily="34" charset="-122"/>
                        </a:rPr>
                        <m:t>.                                                         (6)</m:t>
                      </m:r>
                    </m:oMath>
                  </m:oMathPara>
                </a14:m>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a:p>
                <a:pPr marL="0" indent="0">
                  <a:lnSpc>
                    <a:spcPct val="125000"/>
                  </a:lnSpc>
                  <a:buNone/>
                </a:pPr>
                <a:endParaRPr kumimoji="1" lang="en" altLang="zh-CN" sz="2000" dirty="0">
                  <a:latin typeface="Microsoft YaHei" panose="020B0503020204020204" pitchFamily="34" charset="-122"/>
                  <a:ea typeface="Microsoft YaHei" panose="020B0503020204020204" pitchFamily="34" charset="-122"/>
                </a:endParaRPr>
              </a:p>
            </p:txBody>
          </p:sp>
        </mc:Choice>
        <mc:Fallback>
          <p:sp>
            <p:nvSpPr>
              <p:cNvPr id="3" name="内容占位符 2">
                <a:extLst>
                  <a:ext uri="{FF2B5EF4-FFF2-40B4-BE49-F238E27FC236}">
                    <a16:creationId xmlns:a16="http://schemas.microsoft.com/office/drawing/2014/main" id="{A15E0FC2-70CA-144B-A71D-BEFB5B70F93B}"/>
                  </a:ext>
                </a:extLst>
              </p:cNvPr>
              <p:cNvSpPr>
                <a:spLocks noGrp="1" noRot="1" noChangeAspect="1" noMove="1" noResize="1" noEditPoints="1" noAdjustHandles="1" noChangeArrowheads="1" noChangeShapeType="1" noTextEdit="1"/>
              </p:cNvSpPr>
              <p:nvPr>
                <p:ph idx="1"/>
              </p:nvPr>
            </p:nvSpPr>
            <p:spPr>
              <a:xfrm>
                <a:off x="838200" y="1911927"/>
                <a:ext cx="10515600" cy="3778147"/>
              </a:xfrm>
              <a:blipFill>
                <a:blip r:embed="rId3"/>
                <a:stretch>
                  <a:fillRect l="-603" r="-724" b="-1107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647842347"/>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489</TotalTime>
  <Words>2926</Words>
  <Application>Microsoft Macintosh PowerPoint</Application>
  <PresentationFormat>宽屏</PresentationFormat>
  <Paragraphs>130</Paragraphs>
  <Slides>31</Slides>
  <Notes>27</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31</vt:i4>
      </vt:variant>
    </vt:vector>
  </HeadingPairs>
  <TitlesOfParts>
    <vt:vector size="38" baseType="lpstr">
      <vt:lpstr>等线</vt:lpstr>
      <vt:lpstr>等线 Light</vt:lpstr>
      <vt:lpstr>Microsoft YaHei</vt:lpstr>
      <vt:lpstr>Arial</vt:lpstr>
      <vt:lpstr>Cambria Math</vt:lpstr>
      <vt:lpstr>Times New Roman</vt:lpstr>
      <vt:lpstr>Office 主题​​</vt:lpstr>
      <vt:lpstr>Computing Full Conformal Prediction Set with Approximate Homotopy</vt:lpstr>
      <vt:lpstr>Abstract</vt:lpstr>
      <vt:lpstr>Introduction</vt:lpstr>
      <vt:lpstr>Introduction</vt:lpstr>
      <vt:lpstr>Introduction-Contributions</vt:lpstr>
      <vt:lpstr>Introduction-Contributions</vt:lpstr>
      <vt:lpstr>Background</vt:lpstr>
      <vt:lpstr>Conformal Prediction</vt:lpstr>
      <vt:lpstr>Conformal Prediction</vt:lpstr>
      <vt:lpstr>Conformal Prediction- Existing Approaches</vt:lpstr>
      <vt:lpstr>Conformal Prediction- Existing Approaches</vt:lpstr>
      <vt:lpstr>Conformal Prediction- Existing Approaches</vt:lpstr>
      <vt:lpstr>Homotopy Algorithm</vt:lpstr>
      <vt:lpstr>Homotopy Algorithm</vt:lpstr>
      <vt:lpstr>Homotopy Algorithm</vt:lpstr>
      <vt:lpstr>Homotopy Algorithm</vt:lpstr>
      <vt:lpstr>Homotopy Algorithm</vt:lpstr>
      <vt:lpstr>Homotopy Algorithm</vt:lpstr>
      <vt:lpstr>Homotopy Algorithm</vt:lpstr>
      <vt:lpstr>Homotopy Algorithm</vt:lpstr>
      <vt:lpstr>Homotopy Algorithm</vt:lpstr>
      <vt:lpstr>Practical Computation</vt:lpstr>
      <vt:lpstr>Practical Computation</vt:lpstr>
      <vt:lpstr>Practical Computation</vt:lpstr>
      <vt:lpstr>Practical Computation</vt:lpstr>
      <vt:lpstr>Practical Computation</vt:lpstr>
      <vt:lpstr>Practical Computation</vt:lpstr>
      <vt:lpstr>Numerical Experiments</vt:lpstr>
      <vt:lpstr>Numerical Experiments</vt:lpstr>
      <vt:lpstr>Numerical Experiments</vt:lpstr>
      <vt:lpstr>Numerical Experiments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Computing Full Conformal Prediction Set with Approximate Homotopy</dc:title>
  <dc:creator>my9279</dc:creator>
  <cp:lastModifiedBy>my9279</cp:lastModifiedBy>
  <cp:revision>27</cp:revision>
  <dcterms:created xsi:type="dcterms:W3CDTF">2021-12-07T06:28:12Z</dcterms:created>
  <dcterms:modified xsi:type="dcterms:W3CDTF">2021-12-07T14:37:25Z</dcterms:modified>
</cp:coreProperties>
</file>

<file path=docProps/thumbnail.jpeg>
</file>